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9.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0.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1.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2.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3.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5.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6.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7.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8.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9.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22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0" r:id="rId2"/>
    <p:sldMasterId id="2147483686" r:id="rId3"/>
    <p:sldMasterId id="2147483702" r:id="rId4"/>
    <p:sldMasterId id="2147483724" r:id="rId5"/>
    <p:sldMasterId id="2147483737" r:id="rId6"/>
    <p:sldMasterId id="2147483749" r:id="rId7"/>
    <p:sldMasterId id="2147483771" r:id="rId8"/>
    <p:sldMasterId id="2147483784" r:id="rId9"/>
    <p:sldMasterId id="2147483797" r:id="rId10"/>
    <p:sldMasterId id="2147483810" r:id="rId11"/>
    <p:sldMasterId id="2147483823" r:id="rId12"/>
    <p:sldMasterId id="2147483836" r:id="rId13"/>
    <p:sldMasterId id="2147483858" r:id="rId14"/>
    <p:sldMasterId id="2147483862" r:id="rId15"/>
    <p:sldMasterId id="2147483884" r:id="rId16"/>
    <p:sldMasterId id="2147483888" r:id="rId17"/>
    <p:sldMasterId id="2147483910" r:id="rId18"/>
    <p:sldMasterId id="2147483914" r:id="rId19"/>
    <p:sldMasterId id="2147483930" r:id="rId20"/>
  </p:sldMasterIdLst>
  <p:notesMasterIdLst>
    <p:notesMasterId r:id="rId136"/>
  </p:notesMasterIdLst>
  <p:handoutMasterIdLst>
    <p:handoutMasterId r:id="rId137"/>
  </p:handoutMasterIdLst>
  <p:sldIdLst>
    <p:sldId id="435" r:id="rId21"/>
    <p:sldId id="437" r:id="rId22"/>
    <p:sldId id="436" r:id="rId23"/>
    <p:sldId id="434" r:id="rId24"/>
    <p:sldId id="446" r:id="rId25"/>
    <p:sldId id="256" r:id="rId26"/>
    <p:sldId id="279" r:id="rId27"/>
    <p:sldId id="285" r:id="rId28"/>
    <p:sldId id="282" r:id="rId29"/>
    <p:sldId id="283" r:id="rId30"/>
    <p:sldId id="284" r:id="rId31"/>
    <p:sldId id="286" r:id="rId32"/>
    <p:sldId id="287" r:id="rId33"/>
    <p:sldId id="292" r:id="rId34"/>
    <p:sldId id="288" r:id="rId35"/>
    <p:sldId id="289" r:id="rId36"/>
    <p:sldId id="290" r:id="rId37"/>
    <p:sldId id="291" r:id="rId38"/>
    <p:sldId id="293" r:id="rId39"/>
    <p:sldId id="295" r:id="rId40"/>
    <p:sldId id="296" r:id="rId41"/>
    <p:sldId id="298" r:id="rId42"/>
    <p:sldId id="299" r:id="rId43"/>
    <p:sldId id="300" r:id="rId44"/>
    <p:sldId id="294" r:id="rId45"/>
    <p:sldId id="301" r:id="rId46"/>
    <p:sldId id="302" r:id="rId47"/>
    <p:sldId id="303" r:id="rId48"/>
    <p:sldId id="310" r:id="rId49"/>
    <p:sldId id="304" r:id="rId50"/>
    <p:sldId id="305" r:id="rId51"/>
    <p:sldId id="306" r:id="rId52"/>
    <p:sldId id="312" r:id="rId53"/>
    <p:sldId id="307" r:id="rId54"/>
    <p:sldId id="308" r:id="rId55"/>
    <p:sldId id="309" r:id="rId56"/>
    <p:sldId id="311" r:id="rId57"/>
    <p:sldId id="346" r:id="rId58"/>
    <p:sldId id="340" r:id="rId59"/>
    <p:sldId id="341" r:id="rId60"/>
    <p:sldId id="342" r:id="rId61"/>
    <p:sldId id="343" r:id="rId62"/>
    <p:sldId id="344" r:id="rId63"/>
    <p:sldId id="345" r:id="rId64"/>
    <p:sldId id="347" r:id="rId65"/>
    <p:sldId id="348" r:id="rId66"/>
    <p:sldId id="349" r:id="rId67"/>
    <p:sldId id="351" r:id="rId68"/>
    <p:sldId id="352" r:id="rId69"/>
    <p:sldId id="353" r:id="rId70"/>
    <p:sldId id="354" r:id="rId71"/>
    <p:sldId id="430" r:id="rId72"/>
    <p:sldId id="431" r:id="rId73"/>
    <p:sldId id="432" r:id="rId74"/>
    <p:sldId id="433" r:id="rId75"/>
    <p:sldId id="428" r:id="rId76"/>
    <p:sldId id="425" r:id="rId77"/>
    <p:sldId id="426" r:id="rId78"/>
    <p:sldId id="427" r:id="rId79"/>
    <p:sldId id="429" r:id="rId80"/>
    <p:sldId id="381" r:id="rId81"/>
    <p:sldId id="356" r:id="rId82"/>
    <p:sldId id="359" r:id="rId83"/>
    <p:sldId id="360" r:id="rId84"/>
    <p:sldId id="361" r:id="rId85"/>
    <p:sldId id="363" r:id="rId86"/>
    <p:sldId id="372" r:id="rId87"/>
    <p:sldId id="373" r:id="rId88"/>
    <p:sldId id="374" r:id="rId89"/>
    <p:sldId id="375" r:id="rId90"/>
    <p:sldId id="424" r:id="rId91"/>
    <p:sldId id="394" r:id="rId92"/>
    <p:sldId id="395" r:id="rId93"/>
    <p:sldId id="396" r:id="rId94"/>
    <p:sldId id="397" r:id="rId95"/>
    <p:sldId id="398" r:id="rId96"/>
    <p:sldId id="399" r:id="rId97"/>
    <p:sldId id="447" r:id="rId98"/>
    <p:sldId id="382" r:id="rId99"/>
    <p:sldId id="383" r:id="rId100"/>
    <p:sldId id="384" r:id="rId101"/>
    <p:sldId id="385" r:id="rId102"/>
    <p:sldId id="386" r:id="rId103"/>
    <p:sldId id="387" r:id="rId104"/>
    <p:sldId id="388" r:id="rId105"/>
    <p:sldId id="389" r:id="rId106"/>
    <p:sldId id="390" r:id="rId107"/>
    <p:sldId id="391" r:id="rId108"/>
    <p:sldId id="392" r:id="rId109"/>
    <p:sldId id="400" r:id="rId110"/>
    <p:sldId id="401" r:id="rId111"/>
    <p:sldId id="402" r:id="rId112"/>
    <p:sldId id="403" r:id="rId113"/>
    <p:sldId id="404" r:id="rId114"/>
    <p:sldId id="405" r:id="rId115"/>
    <p:sldId id="406" r:id="rId116"/>
    <p:sldId id="407" r:id="rId117"/>
    <p:sldId id="408" r:id="rId118"/>
    <p:sldId id="409" r:id="rId119"/>
    <p:sldId id="410" r:id="rId120"/>
    <p:sldId id="411" r:id="rId121"/>
    <p:sldId id="412" r:id="rId122"/>
    <p:sldId id="413" r:id="rId123"/>
    <p:sldId id="414" r:id="rId124"/>
    <p:sldId id="415" r:id="rId125"/>
    <p:sldId id="416" r:id="rId126"/>
    <p:sldId id="417" r:id="rId127"/>
    <p:sldId id="418" r:id="rId128"/>
    <p:sldId id="419" r:id="rId129"/>
    <p:sldId id="420" r:id="rId130"/>
    <p:sldId id="421" r:id="rId131"/>
    <p:sldId id="422" r:id="rId132"/>
    <p:sldId id="423" r:id="rId133"/>
    <p:sldId id="271" r:id="rId134"/>
    <p:sldId id="272" r:id="rId135"/>
  </p:sldIdLst>
  <p:sldSz cx="12192000" cy="6858000"/>
  <p:notesSz cx="6858000" cy="9144000"/>
  <p:custDataLst>
    <p:tags r:id="rId1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FCCA5CC-F365-4341-BFB8-B60DA5A3B15D}">
          <p14:sldIdLst>
            <p14:sldId id="435"/>
            <p14:sldId id="437"/>
            <p14:sldId id="436"/>
            <p14:sldId id="434"/>
            <p14:sldId id="446"/>
            <p14:sldId id="256"/>
          </p14:sldIdLst>
        </p14:section>
        <p14:section name="目录" id="{017F0D12-27D2-490C-910C-815125398AC8}">
          <p14:sldIdLst/>
        </p14:section>
        <p14:section name="内页" id="{C6D91BFE-80F2-473C-AE71-1EA12DA3CD92}">
          <p14:sldIdLst>
            <p14:sldId id="279"/>
            <p14:sldId id="285"/>
            <p14:sldId id="282"/>
            <p14:sldId id="283"/>
            <p14:sldId id="284"/>
            <p14:sldId id="286"/>
            <p14:sldId id="287"/>
            <p14:sldId id="292"/>
            <p14:sldId id="288"/>
            <p14:sldId id="289"/>
            <p14:sldId id="290"/>
            <p14:sldId id="291"/>
            <p14:sldId id="293"/>
            <p14:sldId id="295"/>
            <p14:sldId id="296"/>
            <p14:sldId id="298"/>
            <p14:sldId id="299"/>
            <p14:sldId id="300"/>
            <p14:sldId id="294"/>
            <p14:sldId id="301"/>
            <p14:sldId id="302"/>
            <p14:sldId id="303"/>
            <p14:sldId id="310"/>
            <p14:sldId id="304"/>
            <p14:sldId id="305"/>
            <p14:sldId id="306"/>
            <p14:sldId id="312"/>
            <p14:sldId id="307"/>
            <p14:sldId id="308"/>
            <p14:sldId id="309"/>
            <p14:sldId id="311"/>
            <p14:sldId id="346"/>
            <p14:sldId id="340"/>
            <p14:sldId id="341"/>
            <p14:sldId id="342"/>
            <p14:sldId id="343"/>
            <p14:sldId id="344"/>
            <p14:sldId id="345"/>
            <p14:sldId id="347"/>
            <p14:sldId id="348"/>
            <p14:sldId id="349"/>
            <p14:sldId id="351"/>
            <p14:sldId id="352"/>
            <p14:sldId id="353"/>
            <p14:sldId id="354"/>
            <p14:sldId id="430"/>
            <p14:sldId id="431"/>
            <p14:sldId id="432"/>
            <p14:sldId id="433"/>
            <p14:sldId id="428"/>
            <p14:sldId id="425"/>
            <p14:sldId id="426"/>
            <p14:sldId id="427"/>
            <p14:sldId id="429"/>
            <p14:sldId id="381"/>
            <p14:sldId id="356"/>
            <p14:sldId id="359"/>
            <p14:sldId id="360"/>
            <p14:sldId id="361"/>
            <p14:sldId id="363"/>
            <p14:sldId id="372"/>
            <p14:sldId id="373"/>
            <p14:sldId id="374"/>
            <p14:sldId id="375"/>
            <p14:sldId id="424"/>
            <p14:sldId id="394"/>
            <p14:sldId id="395"/>
            <p14:sldId id="396"/>
            <p14:sldId id="397"/>
            <p14:sldId id="398"/>
            <p14:sldId id="399"/>
            <p14:sldId id="447"/>
            <p14:sldId id="382"/>
            <p14:sldId id="383"/>
            <p14:sldId id="384"/>
            <p14:sldId id="385"/>
            <p14:sldId id="386"/>
            <p14:sldId id="387"/>
            <p14:sldId id="388"/>
            <p14:sldId id="389"/>
            <p14:sldId id="390"/>
            <p14:sldId id="391"/>
            <p14:sldId id="392"/>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Lst>
        </p14:section>
        <p14:section name="封底" id="{2E025735-C41C-4ED5-94AB-BFCE16B95C49}">
          <p14:sldIdLst/>
        </p14:section>
        <p14:section name="设计规范" id="{D649FF30-C064-4F5D-86A8-654B6F88799F}">
          <p14:sldIdLst>
            <p14:sldId id="271"/>
            <p14:sldId id="272"/>
          </p14:sldIdLst>
        </p14:section>
      </p14:sectionLst>
    </p:ext>
    <p:ext uri="{EFAFB233-063F-42B5-8137-9DF3F51BA10A}">
      <p15:sldGuideLst xmlns:p15="http://schemas.microsoft.com/office/powerpoint/2012/main">
        <p15:guide id="1" pos="3839" userDrawn="1">
          <p15:clr>
            <a:srgbClr val="A4A3A4"/>
          </p15:clr>
        </p15:guide>
        <p15:guide id="2" pos="2434" userDrawn="1">
          <p15:clr>
            <a:srgbClr val="A4A3A4"/>
          </p15:clr>
        </p15:guide>
        <p15:guide id="4" orient="horz" pos="211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cmAuthor id="2" name="zhiqin xu" initials="z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EB"/>
    <a:srgbClr val="EDEDED"/>
    <a:srgbClr val="AA1219"/>
    <a:srgbClr val="CC0000"/>
    <a:srgbClr val="FF0000"/>
    <a:srgbClr val="F8EC00"/>
    <a:srgbClr val="FAEDDE"/>
    <a:srgbClr val="FEC776"/>
    <a:srgbClr val="EDF0F0"/>
    <a:srgbClr val="A9D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3" autoAdjust="0"/>
    <p:restoredTop sz="94643" autoAdjust="0"/>
  </p:normalViewPr>
  <p:slideViewPr>
    <p:cSldViewPr snapToGrid="0" showGuides="1">
      <p:cViewPr>
        <p:scale>
          <a:sx n="125" d="100"/>
          <a:sy n="125" d="100"/>
        </p:scale>
        <p:origin x="1520" y="864"/>
      </p:cViewPr>
      <p:guideLst>
        <p:guide pos="3839"/>
        <p:guide pos="2434"/>
        <p:guide orient="horz" pos="211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536"/>
    </p:cViewPr>
  </p:sorterViewPr>
  <p:notesViewPr>
    <p:cSldViewPr snapToGrid="0">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7.xml"/><Relationship Id="rId21" Type="http://schemas.openxmlformats.org/officeDocument/2006/relationships/slide" Target="slides/slide1.xml"/><Relationship Id="rId42" Type="http://schemas.openxmlformats.org/officeDocument/2006/relationships/slide" Target="slides/slide22.xml"/><Relationship Id="rId63" Type="http://schemas.openxmlformats.org/officeDocument/2006/relationships/slide" Target="slides/slide43.xml"/><Relationship Id="rId84" Type="http://schemas.openxmlformats.org/officeDocument/2006/relationships/slide" Target="slides/slide64.xml"/><Relationship Id="rId138" Type="http://schemas.openxmlformats.org/officeDocument/2006/relationships/tags" Target="tags/tag1.xml"/><Relationship Id="rId107" Type="http://schemas.openxmlformats.org/officeDocument/2006/relationships/slide" Target="slides/slide87.xml"/><Relationship Id="rId11" Type="http://schemas.openxmlformats.org/officeDocument/2006/relationships/slideMaster" Target="slideMasters/slideMaster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slide" Target="slides/slide103.xml"/><Relationship Id="rId128" Type="http://schemas.openxmlformats.org/officeDocument/2006/relationships/slide" Target="slides/slide108.xml"/><Relationship Id="rId5" Type="http://schemas.openxmlformats.org/officeDocument/2006/relationships/slideMaster" Target="slideMasters/slideMaster5.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113" Type="http://schemas.openxmlformats.org/officeDocument/2006/relationships/slide" Target="slides/slide93.xml"/><Relationship Id="rId118" Type="http://schemas.openxmlformats.org/officeDocument/2006/relationships/slide" Target="slides/slide98.xml"/><Relationship Id="rId134" Type="http://schemas.openxmlformats.org/officeDocument/2006/relationships/slide" Target="slides/slide114.xml"/><Relationship Id="rId139" Type="http://schemas.openxmlformats.org/officeDocument/2006/relationships/commentAuthors" Target="commentAuthors.xm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08" Type="http://schemas.openxmlformats.org/officeDocument/2006/relationships/slide" Target="slides/slide88.xml"/><Relationship Id="rId124" Type="http://schemas.openxmlformats.org/officeDocument/2006/relationships/slide" Target="slides/slide104.xml"/><Relationship Id="rId129" Type="http://schemas.openxmlformats.org/officeDocument/2006/relationships/slide" Target="slides/slide109.xml"/><Relationship Id="rId54" Type="http://schemas.openxmlformats.org/officeDocument/2006/relationships/slide" Target="slides/slide34.xml"/><Relationship Id="rId70" Type="http://schemas.openxmlformats.org/officeDocument/2006/relationships/slide" Target="slides/slide50.xml"/><Relationship Id="rId75" Type="http://schemas.openxmlformats.org/officeDocument/2006/relationships/slide" Target="slides/slide55.xml"/><Relationship Id="rId91" Type="http://schemas.openxmlformats.org/officeDocument/2006/relationships/slide" Target="slides/slide71.xml"/><Relationship Id="rId96" Type="http://schemas.openxmlformats.org/officeDocument/2006/relationships/slide" Target="slides/slide76.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3.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119" Type="http://schemas.openxmlformats.org/officeDocument/2006/relationships/slide" Target="slides/slide99.xml"/><Relationship Id="rId44" Type="http://schemas.openxmlformats.org/officeDocument/2006/relationships/slide" Target="slides/slide24.xml"/><Relationship Id="rId60" Type="http://schemas.openxmlformats.org/officeDocument/2006/relationships/slide" Target="slides/slide40.xml"/><Relationship Id="rId65" Type="http://schemas.openxmlformats.org/officeDocument/2006/relationships/slide" Target="slides/slide45.xml"/><Relationship Id="rId81" Type="http://schemas.openxmlformats.org/officeDocument/2006/relationships/slide" Target="slides/slide61.xml"/><Relationship Id="rId86" Type="http://schemas.openxmlformats.org/officeDocument/2006/relationships/slide" Target="slides/slide66.xml"/><Relationship Id="rId130" Type="http://schemas.openxmlformats.org/officeDocument/2006/relationships/slide" Target="slides/slide110.xml"/><Relationship Id="rId135" Type="http://schemas.openxmlformats.org/officeDocument/2006/relationships/slide" Target="slides/slide115.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slide" Target="slides/slide100.xml"/><Relationship Id="rId125" Type="http://schemas.openxmlformats.org/officeDocument/2006/relationships/slide" Target="slides/slide105.xml"/><Relationship Id="rId141"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131" Type="http://schemas.openxmlformats.org/officeDocument/2006/relationships/slide" Target="slides/slide111.xml"/><Relationship Id="rId136" Type="http://schemas.openxmlformats.org/officeDocument/2006/relationships/notesMaster" Target="notesMasters/notesMaster1.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126" Type="http://schemas.openxmlformats.org/officeDocument/2006/relationships/slide" Target="slides/slide106.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slide" Target="slides/slide101.xml"/><Relationship Id="rId142"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 Id="rId116" Type="http://schemas.openxmlformats.org/officeDocument/2006/relationships/slide" Target="slides/slide96.xml"/><Relationship Id="rId137" Type="http://schemas.openxmlformats.org/officeDocument/2006/relationships/handoutMaster" Target="handoutMasters/handoutMaster1.xml"/><Relationship Id="rId20" Type="http://schemas.openxmlformats.org/officeDocument/2006/relationships/slideMaster" Target="slideMasters/slideMaster20.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88" Type="http://schemas.openxmlformats.org/officeDocument/2006/relationships/slide" Target="slides/slide68.xml"/><Relationship Id="rId111" Type="http://schemas.openxmlformats.org/officeDocument/2006/relationships/slide" Target="slides/slide91.xml"/><Relationship Id="rId132" Type="http://schemas.openxmlformats.org/officeDocument/2006/relationships/slide" Target="slides/slide112.xml"/><Relationship Id="rId15" Type="http://schemas.openxmlformats.org/officeDocument/2006/relationships/slideMaster" Target="slideMasters/slideMaster15.xml"/><Relationship Id="rId36" Type="http://schemas.openxmlformats.org/officeDocument/2006/relationships/slide" Target="slides/slide16.xml"/><Relationship Id="rId57" Type="http://schemas.openxmlformats.org/officeDocument/2006/relationships/slide" Target="slides/slide37.xml"/><Relationship Id="rId106" Type="http://schemas.openxmlformats.org/officeDocument/2006/relationships/slide" Target="slides/slide86.xml"/><Relationship Id="rId127" Type="http://schemas.openxmlformats.org/officeDocument/2006/relationships/slide" Target="slides/slide107.xml"/><Relationship Id="rId10" Type="http://schemas.openxmlformats.org/officeDocument/2006/relationships/slideMaster" Target="slideMasters/slideMaster10.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78" Type="http://schemas.openxmlformats.org/officeDocument/2006/relationships/slide" Target="slides/slide58.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slide" Target="slides/slide102.xml"/><Relationship Id="rId14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6.xml"/><Relationship Id="rId47" Type="http://schemas.openxmlformats.org/officeDocument/2006/relationships/slide" Target="slides/slide27.xml"/><Relationship Id="rId68" Type="http://schemas.openxmlformats.org/officeDocument/2006/relationships/slide" Target="slides/slide48.xml"/><Relationship Id="rId89" Type="http://schemas.openxmlformats.org/officeDocument/2006/relationships/slide" Target="slides/slide69.xml"/><Relationship Id="rId112" Type="http://schemas.openxmlformats.org/officeDocument/2006/relationships/slide" Target="slides/slide92.xml"/><Relationship Id="rId133" Type="http://schemas.openxmlformats.org/officeDocument/2006/relationships/slide" Target="slides/slide113.xml"/><Relationship Id="rId16" Type="http://schemas.openxmlformats.org/officeDocument/2006/relationships/slideMaster" Target="slideMasters/slideMaster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t>2024/2/28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2024/2/28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64</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67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等线" panose="02010600030101010101" charset="-122"/>
                <a:ea typeface="等线" panose="02010600030101010101" charset="-122"/>
                <a:cs typeface="Times New Roman" panose="02020603050405020304" pitchFamily="18" charset="0"/>
              </a:rPr>
              <a:t>下面，我们来解释隐式正则化的概念。在传统的优化中，很多时候满足损失函数最小的解有很多，许多研究工作会根据问题的特点添加正则化条件来确定解，比如对于稀疏问题，可以加</a:t>
            </a:r>
            <a:r>
              <a:rPr lang="en-US" altLang="zh-CN" sz="1800" kern="100" dirty="0">
                <a:effectLst/>
                <a:latin typeface="等线" panose="02010600030101010101" charset="-122"/>
                <a:ea typeface="等线" panose="02010600030101010101" charset="-122"/>
                <a:cs typeface="Times New Roman" panose="02020603050405020304" pitchFamily="18" charset="0"/>
              </a:rPr>
              <a:t>L1</a:t>
            </a:r>
            <a:r>
              <a:rPr lang="zh-CN" altLang="zh-CN" sz="1800" kern="100" dirty="0">
                <a:effectLst/>
                <a:latin typeface="等线" panose="02010600030101010101" charset="-122"/>
                <a:ea typeface="等线" panose="02010600030101010101" charset="-122"/>
                <a:cs typeface="Times New Roman" panose="02020603050405020304" pitchFamily="18" charset="0"/>
              </a:rPr>
              <a:t>，对于能量最小化问题可以添加</a:t>
            </a:r>
            <a:r>
              <a:rPr lang="en-US" altLang="zh-CN" sz="1800" kern="100" dirty="0">
                <a:effectLst/>
                <a:latin typeface="等线" panose="02010600030101010101" charset="-122"/>
                <a:ea typeface="等线" panose="02010600030101010101" charset="-122"/>
                <a:cs typeface="Times New Roman" panose="02020603050405020304" pitchFamily="18" charset="0"/>
              </a:rPr>
              <a:t>L2</a:t>
            </a:r>
            <a:r>
              <a:rPr lang="zh-CN" altLang="zh-CN" sz="1800" kern="100" dirty="0">
                <a:effectLst/>
                <a:latin typeface="等线" panose="02010600030101010101" charset="-122"/>
                <a:ea typeface="等线" panose="02010600030101010101" charset="-122"/>
                <a:cs typeface="Times New Roman" panose="02020603050405020304" pitchFamily="18" charset="0"/>
              </a:rPr>
              <a:t>。正则化条件不仅帮我们选择到唯一的解，重要的是它提供了一种可解释性，它决定了模型在何种问题可以有好的泛化性。</a:t>
            </a:r>
          </a:p>
          <a:p>
            <a:r>
              <a:rPr lang="zh-CN" altLang="zh-CN" sz="1800" dirty="0">
                <a:effectLst/>
                <a:ea typeface="等线" panose="02010600030101010101" charset="-122"/>
                <a:cs typeface="Times New Roman" panose="02020603050405020304" pitchFamily="18" charset="0"/>
              </a:rPr>
              <a:t>而在神经网络中，我们是通过选择初始化、损失函数的类型以及不同优化方法带来的训练动力学，最终从所有可行解中选择一个解。如果这些选择可以等价成一个损失函数加上正则化，那我们就可以通过这个正则化条件来理解神经网络在什么问题有好的泛化性，在什么问题有局限性。这个正则化由于不是显示地在训练过程中添加的，因此，也被称为隐式正则化。</a:t>
            </a:r>
            <a:endParaRPr lang="zh-CN" altLang="en-US" dirty="0"/>
          </a:p>
        </p:txBody>
      </p:sp>
      <p:sp>
        <p:nvSpPr>
          <p:cNvPr id="4" name="灯片编号占位符 3"/>
          <p:cNvSpPr>
            <a:spLocks noGrp="1"/>
          </p:cNvSpPr>
          <p:nvPr>
            <p:ph type="sldNum" sz="quarter" idx="5"/>
          </p:nvPr>
        </p:nvSpPr>
        <p:spPr/>
        <p:txBody>
          <a:bodyPr/>
          <a:lstStyle/>
          <a:p>
            <a:fld id="{B33B8F23-8142-4ACB-BD67-B58DC4CB01CF}" type="slidenum">
              <a:rPr lang="zh-CN" altLang="en-US" smtClean="0"/>
              <a:t>68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70</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71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83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15270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90</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92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93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97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3</a:t>
            </a:fld>
            <a:endParaRPr lang="zh-CN" altLang="en-US"/>
          </a:p>
        </p:txBody>
      </p:sp>
    </p:spTree>
    <p:extLst>
      <p:ext uri="{BB962C8B-B14F-4D97-AF65-F5344CB8AC3E}">
        <p14:creationId xmlns:p14="http://schemas.microsoft.com/office/powerpoint/2010/main" val="3467021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103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105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107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38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52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56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61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19160C-948E-45C5-BCA7-2A0179836EA9}"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63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4.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4.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1.xml"/><Relationship Id="rId4" Type="http://schemas.openxmlformats.org/officeDocument/2006/relationships/image" Target="../media/image24.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2.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3.xml"/><Relationship Id="rId5" Type="http://schemas.microsoft.com/office/2007/relationships/hdphoto" Target="../media/hdphoto2.wdp"/><Relationship Id="rId4" Type="http://schemas.openxmlformats.org/officeDocument/2006/relationships/image" Target="../media/image7.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3.xml"/><Relationship Id="rId4" Type="http://schemas.openxmlformats.org/officeDocument/2006/relationships/image" Target="../media/image19.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4.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5.xml"/><Relationship Id="rId5" Type="http://schemas.microsoft.com/office/2007/relationships/hdphoto" Target="../media/hdphoto2.wdp"/><Relationship Id="rId4" Type="http://schemas.openxmlformats.org/officeDocument/2006/relationships/image" Target="../media/image7.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5.xml"/><Relationship Id="rId4"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5.xml"/><Relationship Id="rId4" Type="http://schemas.openxmlformats.org/officeDocument/2006/relationships/image" Target="../media/image19.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6.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7.xml"/><Relationship Id="rId5" Type="http://schemas.microsoft.com/office/2007/relationships/hdphoto" Target="../media/hdphoto2.wdp"/><Relationship Id="rId4" Type="http://schemas.openxmlformats.org/officeDocument/2006/relationships/image" Target="../media/image7.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7.xml"/><Relationship Id="rId4" Type="http://schemas.openxmlformats.org/officeDocument/2006/relationships/image" Target="../media/image19.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7.xml"/><Relationship Id="rId4" Type="http://schemas.openxmlformats.org/officeDocument/2006/relationships/image" Target="../media/image19.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8.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Master" Target="../slideMasters/slideMaster1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Master" Target="../slideMasters/slideMaster1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9.xml"/><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8.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9.xml"/><Relationship Id="rId4" Type="http://schemas.openxmlformats.org/officeDocument/2006/relationships/image" Target="../media/image30.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9.xml"/><Relationship Id="rId4" Type="http://schemas.openxmlformats.org/officeDocument/2006/relationships/image" Target="../media/image4.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9.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Master" Target="../slideMasters/slideMaster19.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Master" Target="../slideMasters/slideMaster19.xml"/><Relationship Id="rId4" Type="http://schemas.openxmlformats.org/officeDocument/2006/relationships/image" Target="../media/image5.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2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0.xml"/><Relationship Id="rId5" Type="http://schemas.microsoft.com/office/2007/relationships/hdphoto" Target="../media/hdphoto2.wdp"/><Relationship Id="rId4" Type="http://schemas.openxmlformats.org/officeDocument/2006/relationships/image" Target="../media/image7.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0.xml"/><Relationship Id="rId4" Type="http://schemas.openxmlformats.org/officeDocument/2006/relationships/image" Target="../media/image19.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0.xml"/><Relationship Id="rId4" Type="http://schemas.openxmlformats.org/officeDocument/2006/relationships/image" Target="../media/image19.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4.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 Id="rId5" Type="http://schemas.microsoft.com/office/2007/relationships/hdphoto" Target="../media/hdphoto2.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2024/2/28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2024/2/28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2024/2/28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2024/2/28</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2024/2/28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2024/2/28</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transition>
    <p:fade/>
  </p:transition>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p:transition>
    <p:fade/>
  </p:transition>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2024/2/28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2024/2/28</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0" name="矩形 9"/>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transition>
    <p:fade/>
  </p:transition>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2" name="灯片编号占位符 5"/>
          <p:cNvSpPr txBox="1"/>
          <p:nvPr/>
        </p:nvSpPr>
        <p:spPr>
          <a:xfrm>
            <a:off x="11595422"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7E0B4DC1-AB35-4259-8072-EA8F5B8A0BBF}" type="slidenum">
              <a:rPr lang="zh-CN" altLang="en-US" sz="1200" smtClean="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4" name="矩形 13"/>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5421"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7E0B4DC1-AB35-4259-8072-EA8F5B8A0BBF}" type="slidenum">
              <a:rPr lang="zh-CN" altLang="en-US" sz="1200" smtClean="0"/>
              <a:t>‹#›</a:t>
            </a:fld>
            <a:endParaRPr lang="zh-CN" altLang="en-US" sz="1200"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transition>
    <p:fade/>
  </p:transition>
  <p:hf hdr="0" ft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7" name="矩形 6"/>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ransition>
    <p:fade/>
  </p:transition>
  <p:hf hdr="0" ftr="0" dt="0"/>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2024/2/28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7" name="灯片编号占位符 5"/>
          <p:cNvSpPr>
            <a:spLocks noGrp="1"/>
          </p:cNvSpPr>
          <p:nvPr>
            <p:ph type="sldNum" sz="quarter" idx="12"/>
          </p:nvPr>
        </p:nvSpPr>
        <p:spPr>
          <a:xfrm>
            <a:off x="11596802" y="313203"/>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charset="-122"/>
                <a:ea typeface="微软雅黑" panose="020B0503020204020204" charset="-122"/>
              </a:defRPr>
            </a:lvl1pPr>
          </a:lstStyle>
          <a:p>
            <a:fld id="{E1703B59-C883-4B8B-974E-AFB30A6C43A7}" type="slidenum">
              <a:rPr lang="en-US" altLang="zh-CN" smtClean="0"/>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文本框 11"/>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Tree>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60" y="975600"/>
            <a:ext cx="1140822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7" y="313203"/>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11595421" y="313203"/>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charset="-122"/>
                <a:ea typeface="微软雅黑" panose="020B0503020204020204" charset="-122"/>
              </a:defRPr>
            </a:lvl1pPr>
          </a:lstStyle>
          <a:p>
            <a:fld id="{54BD5A17-3153-4A95-988E-B577C14000F1}" type="slidenum">
              <a:rPr lang="en-US" altLang="zh-CN" smtClean="0"/>
              <a:t>‹#›</a:t>
            </a:fld>
            <a:endParaRPr lang="en-US" altLang="zh-CN" dirty="0"/>
          </a:p>
        </p:txBody>
      </p:sp>
      <p:sp>
        <p:nvSpPr>
          <p:cNvPr id="2" name="标题 1"/>
          <p:cNvSpPr>
            <a:spLocks noGrp="1"/>
          </p:cNvSpPr>
          <p:nvPr>
            <p:ph type="title"/>
          </p:nvPr>
        </p:nvSpPr>
        <p:spPr>
          <a:xfrm>
            <a:off x="349859" y="975600"/>
            <a:ext cx="11421927"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7" name="矩形 16"/>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文本框 17"/>
          <p:cNvSpPr txBox="1"/>
          <p:nvPr userDrawn="1"/>
        </p:nvSpPr>
        <p:spPr>
          <a:xfrm>
            <a:off x="11000035" y="313201"/>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349859" y="960117"/>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4" name="直接连接符 13"/>
          <p:cNvCxnSpPr/>
          <p:nvPr userDrawn="1"/>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7" y="313203"/>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5" name="标题 4"/>
          <p:cNvSpPr>
            <a:spLocks noGrp="1"/>
          </p:cNvSpPr>
          <p:nvPr>
            <p:ph type="title" hasCustomPrompt="1"/>
          </p:nvPr>
        </p:nvSpPr>
        <p:spPr>
          <a:xfrm>
            <a:off x="349859" y="960117"/>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11595421" y="313203"/>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charset="-122"/>
                <a:ea typeface="微软雅黑" panose="020B0503020204020204" charset="-122"/>
              </a:defRPr>
            </a:lvl1pPr>
          </a:lstStyle>
          <a:p>
            <a:fld id="{54BD5A17-3153-4A95-988E-B577C14000F1}" type="slidenum">
              <a:rPr lang="en-US" altLang="zh-CN" smtClean="0"/>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7" name="矩形 16"/>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文本框 18"/>
          <p:cNvSpPr txBox="1"/>
          <p:nvPr userDrawn="1"/>
        </p:nvSpPr>
        <p:spPr>
          <a:xfrm>
            <a:off x="11000035" y="313201"/>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cxnSp>
        <p:nvCxnSpPr>
          <p:cNvPr id="20" name="直接连接符 19"/>
          <p:cNvCxnSpPr/>
          <p:nvPr userDrawn="1"/>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5" y="5815086"/>
            <a:ext cx="3278293" cy="650876"/>
          </a:xfrm>
          <a:prstGeom prst="rect">
            <a:avLst/>
          </a:prstGeom>
        </p:spPr>
      </p:pic>
      <p:sp>
        <p:nvSpPr>
          <p:cNvPr id="2" name="标题 1"/>
          <p:cNvSpPr>
            <a:spLocks noGrp="1"/>
          </p:cNvSpPr>
          <p:nvPr>
            <p:ph type="title"/>
          </p:nvPr>
        </p:nvSpPr>
        <p:spPr>
          <a:xfrm>
            <a:off x="625500" y="4006448"/>
            <a:ext cx="11100025"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hasCustomPrompt="1"/>
          </p:nvPr>
        </p:nvSpPr>
        <p:spPr>
          <a:xfrm>
            <a:off x="625500" y="5245249"/>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9" name="直接连接符 8"/>
          <p:cNvCxnSpPr/>
          <p:nvPr/>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625500"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11" name="直接连接符 10"/>
          <p:cNvCxnSpPr/>
          <p:nvPr userDrawn="1"/>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255" y="2877781"/>
            <a:ext cx="12269255" cy="3131305"/>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415" y="4737210"/>
            <a:ext cx="3486265" cy="799946"/>
          </a:xfrm>
          <a:prstGeom prst="rect">
            <a:avLst/>
          </a:prstGeom>
        </p:spPr>
      </p:pic>
      <p:sp>
        <p:nvSpPr>
          <p:cNvPr id="3" name="标题 2"/>
          <p:cNvSpPr>
            <a:spLocks noGrp="1"/>
          </p:cNvSpPr>
          <p:nvPr>
            <p:ph type="title"/>
          </p:nvPr>
        </p:nvSpPr>
        <p:spPr>
          <a:xfrm>
            <a:off x="838200" y="1552218"/>
            <a:ext cx="10515600" cy="1325563"/>
          </a:xfrm>
          <a:prstGeom prst="rect">
            <a:avLst/>
          </a:prstGeom>
        </p:spPr>
        <p:txBody>
          <a:bodyPr anchor="ctr"/>
          <a:lstStyle>
            <a:lvl1pPr algn="ctr">
              <a:defRPr b="1">
                <a:solidFill>
                  <a:schemeClr val="bg1"/>
                </a:solidFill>
              </a:defRPr>
            </a:lvl1pPr>
          </a:lstStyle>
          <a:p>
            <a:r>
              <a:rPr lang="zh-CN" altLang="en-US" dirty="0"/>
              <a:t>单击此处编辑母版标题样式</a:t>
            </a:r>
          </a:p>
        </p:txBody>
      </p:sp>
    </p:spTree>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77015" y="5815086"/>
            <a:ext cx="3278293"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9" name="直接连接符 8"/>
          <p:cNvCxnSpPr/>
          <p:nvPr/>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0" name="矩形 9"/>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2" name="灯片编号占位符 5"/>
          <p:cNvSpPr txBox="1"/>
          <p:nvPr/>
        </p:nvSpPr>
        <p:spPr>
          <a:xfrm>
            <a:off x="11595422"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7E0B4DC1-AB35-4259-8072-EA8F5B8A0BBF}" type="slidenum">
              <a:rPr lang="zh-CN" altLang="en-US" sz="1200" smtClean="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4" name="矩形 13"/>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5421"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7E0B4DC1-AB35-4259-8072-EA8F5B8A0BBF}" type="slidenum">
              <a:rPr lang="zh-CN" altLang="en-US" sz="1200" smtClean="0"/>
              <a:t>‹#›</a:t>
            </a:fld>
            <a:endParaRPr lang="zh-CN" altLang="en-US" sz="1200"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7" name="矩形 6"/>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7" name="灯片编号占位符 5"/>
          <p:cNvSpPr>
            <a:spLocks noGrp="1"/>
          </p:cNvSpPr>
          <p:nvPr>
            <p:ph type="sldNum" sz="quarter" idx="12"/>
          </p:nvPr>
        </p:nvSpPr>
        <p:spPr>
          <a:xfrm>
            <a:off x="11596802" y="313203"/>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charset="-122"/>
                <a:ea typeface="微软雅黑" panose="020B0503020204020204" charset="-122"/>
              </a:defRPr>
            </a:lvl1pPr>
          </a:lstStyle>
          <a:p>
            <a:fld id="{E1703B59-C883-4B8B-974E-AFB30A6C43A7}" type="slidenum">
              <a:rPr lang="en-US" altLang="zh-CN" smtClean="0"/>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文本框 11"/>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60" y="975600"/>
            <a:ext cx="1140822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7" y="313203"/>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11595421" y="313203"/>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charset="-122"/>
                <a:ea typeface="微软雅黑" panose="020B0503020204020204" charset="-122"/>
              </a:defRPr>
            </a:lvl1pPr>
          </a:lstStyle>
          <a:p>
            <a:fld id="{54BD5A17-3153-4A95-988E-B577C14000F1}" type="slidenum">
              <a:rPr lang="en-US" altLang="zh-CN" smtClean="0"/>
              <a:t>‹#›</a:t>
            </a:fld>
            <a:endParaRPr lang="en-US" altLang="zh-CN" dirty="0"/>
          </a:p>
        </p:txBody>
      </p:sp>
      <p:sp>
        <p:nvSpPr>
          <p:cNvPr id="2" name="标题 1"/>
          <p:cNvSpPr>
            <a:spLocks noGrp="1"/>
          </p:cNvSpPr>
          <p:nvPr>
            <p:ph type="title"/>
          </p:nvPr>
        </p:nvSpPr>
        <p:spPr>
          <a:xfrm>
            <a:off x="349859" y="975600"/>
            <a:ext cx="11421927"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7" name="矩形 16"/>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文本框 17"/>
          <p:cNvSpPr txBox="1"/>
          <p:nvPr userDrawn="1"/>
        </p:nvSpPr>
        <p:spPr>
          <a:xfrm>
            <a:off x="11000035" y="313201"/>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349859" y="960117"/>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4" name="直接连接符 13"/>
          <p:cNvCxnSpPr/>
          <p:nvPr userDrawn="1"/>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7" y="313203"/>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5" name="标题 4"/>
          <p:cNvSpPr>
            <a:spLocks noGrp="1"/>
          </p:cNvSpPr>
          <p:nvPr>
            <p:ph type="title" hasCustomPrompt="1"/>
          </p:nvPr>
        </p:nvSpPr>
        <p:spPr>
          <a:xfrm>
            <a:off x="349859" y="960117"/>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11595421" y="313203"/>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charset="-122"/>
                <a:ea typeface="微软雅黑" panose="020B0503020204020204" charset="-122"/>
              </a:defRPr>
            </a:lvl1pPr>
          </a:lstStyle>
          <a:p>
            <a:fld id="{54BD5A17-3153-4A95-988E-B577C14000F1}" type="slidenum">
              <a:rPr lang="en-US" altLang="zh-CN" smtClean="0"/>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7" name="矩形 16"/>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文本框 18"/>
          <p:cNvSpPr txBox="1"/>
          <p:nvPr userDrawn="1"/>
        </p:nvSpPr>
        <p:spPr>
          <a:xfrm>
            <a:off x="11000035" y="313201"/>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cxnSp>
        <p:nvCxnSpPr>
          <p:cNvPr id="20" name="直接连接符 19"/>
          <p:cNvCxnSpPr/>
          <p:nvPr userDrawn="1"/>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5" y="5815086"/>
            <a:ext cx="3278293" cy="650876"/>
          </a:xfrm>
          <a:prstGeom prst="rect">
            <a:avLst/>
          </a:prstGeom>
        </p:spPr>
      </p:pic>
      <p:sp>
        <p:nvSpPr>
          <p:cNvPr id="2" name="标题 1"/>
          <p:cNvSpPr>
            <a:spLocks noGrp="1"/>
          </p:cNvSpPr>
          <p:nvPr>
            <p:ph type="title"/>
          </p:nvPr>
        </p:nvSpPr>
        <p:spPr>
          <a:xfrm>
            <a:off x="625500" y="4006448"/>
            <a:ext cx="11100025"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hasCustomPrompt="1"/>
          </p:nvPr>
        </p:nvSpPr>
        <p:spPr>
          <a:xfrm>
            <a:off x="625500" y="5245249"/>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9" name="直接连接符 8"/>
          <p:cNvCxnSpPr/>
          <p:nvPr/>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625500"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11" name="直接连接符 10"/>
          <p:cNvCxnSpPr/>
          <p:nvPr userDrawn="1"/>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12192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6655" y="4211593"/>
            <a:ext cx="4029124" cy="799946"/>
          </a:xfrm>
          <a:prstGeom prst="rect">
            <a:avLst/>
          </a:prstGeom>
        </p:spPr>
      </p:pic>
      <p:sp>
        <p:nvSpPr>
          <p:cNvPr id="3" name="标题 2"/>
          <p:cNvSpPr>
            <a:spLocks noGrp="1"/>
          </p:cNvSpPr>
          <p:nvPr>
            <p:ph type="title"/>
          </p:nvPr>
        </p:nvSpPr>
        <p:spPr>
          <a:xfrm>
            <a:off x="838200" y="1552218"/>
            <a:ext cx="10515600" cy="1325563"/>
          </a:xfrm>
          <a:prstGeom prst="rect">
            <a:avLst/>
          </a:prstGeom>
        </p:spPr>
        <p:txBody>
          <a:bodyPr anchor="ctr"/>
          <a:lstStyle>
            <a:lvl1pPr algn="ctr">
              <a:defRPr b="1">
                <a:solidFill>
                  <a:schemeClr val="bg1"/>
                </a:solidFill>
              </a:defRPr>
            </a:lvl1pPr>
          </a:lstStyle>
          <a:p>
            <a:r>
              <a:rPr lang="zh-CN" altLang="en-US" dirty="0"/>
              <a:t>单击此处编辑母版标题样式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17600" y="6356351"/>
            <a:ext cx="3657600" cy="365125"/>
          </a:xfrm>
        </p:spPr>
        <p:txBody>
          <a:bodyPr/>
          <a:lstStyle/>
          <a:p>
            <a:fld id="{82F288E0-7875-42C4-84C8-98DBBD3BF4D2}" type="datetimeFigureOut">
              <a:rPr lang="zh-CN" altLang="en-US" smtClean="0"/>
              <a:t>2024/2/28</a:t>
            </a:fld>
            <a:endParaRPr lang="zh-CN" altLang="en-US"/>
          </a:p>
        </p:txBody>
      </p:sp>
      <p:sp>
        <p:nvSpPr>
          <p:cNvPr id="3" name="页脚占位符 2"/>
          <p:cNvSpPr>
            <a:spLocks noGrp="1"/>
          </p:cNvSpPr>
          <p:nvPr>
            <p:ph type="ftr" sz="quarter" idx="11"/>
          </p:nvPr>
        </p:nvSpPr>
        <p:spPr>
          <a:xfrm>
            <a:off x="5384800" y="6356351"/>
            <a:ext cx="5486400" cy="365125"/>
          </a:xfrm>
        </p:spPr>
        <p:txBody>
          <a:bodyPr/>
          <a:lstStyle/>
          <a:p>
            <a:endParaRPr lang="zh-CN" altLang="en-US"/>
          </a:p>
        </p:txBody>
      </p:sp>
      <p:sp>
        <p:nvSpPr>
          <p:cNvPr id="4" name="灯片编号占位符 3"/>
          <p:cNvSpPr>
            <a:spLocks noGrp="1"/>
          </p:cNvSpPr>
          <p:nvPr>
            <p:ph type="sldNum" sz="quarter" idx="12"/>
          </p:nvPr>
        </p:nvSpPr>
        <p:spPr>
          <a:xfrm>
            <a:off x="11480800" y="6356351"/>
            <a:ext cx="36576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2024/2/28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2024/2/28</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2EAC31-AAB0-41B3-9117-8046D306DA8B}"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2EAC31-AAB0-41B3-9117-8046D306DA8B}" type="datetimeFigureOut">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EAC31-AAB0-41B3-9117-8046D306DA8B}" type="datetimeFigureOut">
              <a:rPr lang="en-US" smtClean="0"/>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2EAC31-AAB0-41B3-9117-8046D306DA8B}" type="datetimeFigureOut">
              <a:rPr lang="en-US" smtClean="0"/>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EAC31-AAB0-41B3-9117-8046D306DA8B}" type="datetimeFigureOut">
              <a:rPr lang="en-US" smtClean="0"/>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EAC31-AAB0-41B3-9117-8046D306DA8B}" type="datetimeFigureOut">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EAC31-AAB0-41B3-9117-8046D306DA8B}"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theme" Target="../theme/theme10.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6" Type="http://schemas.openxmlformats.org/officeDocument/2006/relationships/image" Target="../media/image26.png"/><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image" Target="../media/image20.png"/><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theme" Target="../theme/theme11.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2" Type="http://schemas.openxmlformats.org/officeDocument/2006/relationships/slideLayout" Target="../slideLayouts/slideLayout154.xml"/><Relationship Id="rId16" Type="http://schemas.openxmlformats.org/officeDocument/2006/relationships/image" Target="../media/image26.png"/><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image" Target="../media/image20.png"/><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image" Target="../media/image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theme" Target="../theme/theme1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2" Type="http://schemas.openxmlformats.org/officeDocument/2006/relationships/slideLayout" Target="../slideLayouts/slideLayout166.xml"/><Relationship Id="rId16" Type="http://schemas.openxmlformats.org/officeDocument/2006/relationships/image" Target="../media/image26.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image" Target="../media/image20.png"/><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image" Target="../media/image4.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image" Target="../media/image1.png"/><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00.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image" Target="../media/image1.png"/><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224.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image" Target="../media/image1.png"/><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248.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2" Type="http://schemas.openxmlformats.org/officeDocument/2006/relationships/slideLayout" Target="../slideLayouts/slideLayout250.xml"/><Relationship Id="rId16" Type="http://schemas.openxmlformats.org/officeDocument/2006/relationships/theme" Target="../theme/theme19.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image" Target="../media/image1.png"/><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3.png"/><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image" Target="../media/image1.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6" Type="http://schemas.openxmlformats.org/officeDocument/2006/relationships/image" Target="../media/image26.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20.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image" Target="../media/image1.png"/><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theme" Target="../theme/theme8.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6" Type="http://schemas.openxmlformats.org/officeDocument/2006/relationships/image" Target="../media/image26.pn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image" Target="../media/image20.png"/><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theme" Target="../theme/theme9.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6" Type="http://schemas.openxmlformats.org/officeDocument/2006/relationships/image" Target="../media/image26.png"/><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image" Target="../media/image20.png"/><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551293" y="807632"/>
            <a:ext cx="11120561" cy="586556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5" name="标题 1"/>
          <p:cNvSpPr txBox="1"/>
          <p:nvPr/>
        </p:nvSpPr>
        <p:spPr>
          <a:xfrm>
            <a:off x="431802" y="235137"/>
            <a:ext cx="8632687"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a:solidFill>
                  <a:schemeClr val="accent1"/>
                </a:solidFill>
              </a:rPr>
              <a:t>单击此处编辑母版标题样式</a:t>
            </a:r>
          </a:p>
        </p:txBody>
      </p:sp>
      <p:sp>
        <p:nvSpPr>
          <p:cNvPr id="6" name="文本占位符 5"/>
          <p:cNvSpPr>
            <a:spLocks noGrp="1"/>
          </p:cNvSpPr>
          <p:nvPr>
            <p:ph type="body" idx="1"/>
          </p:nvPr>
        </p:nvSpPr>
        <p:spPr>
          <a:xfrm>
            <a:off x="551293" y="807632"/>
            <a:ext cx="11120561" cy="586556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9" name="标题 1"/>
          <p:cNvSpPr txBox="1"/>
          <p:nvPr userDrawn="1"/>
        </p:nvSpPr>
        <p:spPr>
          <a:xfrm>
            <a:off x="431801" y="235137"/>
            <a:ext cx="8632687"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a:solidFill>
                  <a:schemeClr val="accent1"/>
                </a:solidFill>
              </a:rPr>
              <a:t>单击此处编辑母版标题样式</a:t>
            </a:r>
          </a:p>
        </p:txBody>
      </p:sp>
      <p:sp>
        <p:nvSpPr>
          <p:cNvPr id="10" name="矩形 9"/>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EAC31-AAB0-41B3-9117-8046D306DA8B}" type="datetimeFigureOut">
              <a:rPr lang="en-US" smtClean="0"/>
              <a:t>2/28/2024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EA99E-BA27-4B8A-8141-4BADAAFB158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4.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2.png"/><Relationship Id="rId1" Type="http://schemas.openxmlformats.org/officeDocument/2006/relationships/slideLayout" Target="../slideLayouts/slideLayout173.xml"/><Relationship Id="rId5" Type="http://schemas.openxmlformats.org/officeDocument/2006/relationships/hyperlink" Target="https://arxiv.org/abs/1901.06523" TargetMode="External"/><Relationship Id="rId4" Type="http://schemas.openxmlformats.org/officeDocument/2006/relationships/image" Target="../media/image158.png"/></Relationships>
</file>

<file path=ppt/slides/_rels/slide10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73.xml"/></Relationships>
</file>

<file path=ppt/slides/_rels/slide10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7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8.xml"/></Relationships>
</file>

<file path=ppt/slides/_rels/slide10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7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8.xml"/></Relationships>
</file>

<file path=ppt/slides/_rels/slide1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3.png"/><Relationship Id="rId1" Type="http://schemas.openxmlformats.org/officeDocument/2006/relationships/slideLayout" Target="../slideLayouts/slideLayout169.xml"/><Relationship Id="rId5" Type="http://schemas.openxmlformats.org/officeDocument/2006/relationships/image" Target="../media/image171.png"/><Relationship Id="rId4" Type="http://schemas.openxmlformats.org/officeDocument/2006/relationships/image" Target="../media/image16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8.xml"/></Relationships>
</file>

<file path=ppt/slides/_rels/slide10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70.xml"/></Relationships>
</file>

<file path=ppt/slides/_rels/slide10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70.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70.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17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69.xml"/></Relationships>
</file>

<file path=ppt/slides/_rels/slide1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9.xml"/><Relationship Id="rId4" Type="http://schemas.openxmlformats.org/officeDocument/2006/relationships/image" Target="../media/image57.emf"/></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hyperlink" Target="https://devblogs.nvidia.com/deep-learning-nutshell-core-concepts/convolu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4" Type="http://schemas.openxmlformats.org/officeDocument/2006/relationships/hyperlink" Target="https://devblogs.nvidia.com/deep-learning-nutshell-core-concepts/convolu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evblogs.nvidia.com/deep-learning-nutshell-core-concepts/convolution/" TargetMode="External"/><Relationship Id="rId2" Type="http://schemas.openxmlformats.org/officeDocument/2006/relationships/image" Target="../media/image70.GI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4" Type="http://schemas.openxmlformats.org/officeDocument/2006/relationships/image" Target="../media/image75.emf"/></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4.xml"/></Relationships>
</file>

<file path=ppt/slides/_rels/slide30.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image" Target="../media/image81.GI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data-science-bootcamp/understand-the-softmax-function-in-minutes-f3a59641e86d" TargetMode="External"/><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7.png"/><Relationship Id="rId5" Type="http://schemas.openxmlformats.org/officeDocument/2006/relationships/image" Target="../media/image39.png"/><Relationship Id="rId4" Type="http://schemas.openxmlformats.org/officeDocument/2006/relationships/slideLayout" Target="../slideLayouts/slideLayout25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8.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3.png"/><Relationship Id="rId1" Type="http://schemas.openxmlformats.org/officeDocument/2006/relationships/slideLayout" Target="../slideLayouts/slideLayout38.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4.png"/><Relationship Id="rId1" Type="http://schemas.openxmlformats.org/officeDocument/2006/relationships/slideLayout" Target="../slideLayouts/slideLayout3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38.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0.png"/><Relationship Id="rId4" Type="http://schemas.openxmlformats.org/officeDocument/2006/relationships/slideLayout" Target="../slideLayouts/slideLayout258.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5.xml"/></Relationships>
</file>

<file path=ppt/slides/_rels/slide5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19.xml"/><Relationship Id="rId7" Type="http://schemas.openxmlformats.org/officeDocument/2006/relationships/image" Target="../media/image11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246.xml"/><Relationship Id="rId11" Type="http://schemas.openxmlformats.org/officeDocument/2006/relationships/image" Target="../media/image113.png"/><Relationship Id="rId5" Type="http://schemas.openxmlformats.org/officeDocument/2006/relationships/tags" Target="../tags/tag21.xml"/><Relationship Id="rId10" Type="http://schemas.openxmlformats.org/officeDocument/2006/relationships/image" Target="../media/image112.png"/><Relationship Id="rId4" Type="http://schemas.openxmlformats.org/officeDocument/2006/relationships/tags" Target="../tags/tag20.xml"/><Relationship Id="rId9" Type="http://schemas.openxmlformats.org/officeDocument/2006/relationships/image" Target="../media/image126.png"/></Relationships>
</file>

<file path=ppt/slides/_rels/slide5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114.png"/><Relationship Id="rId18" Type="http://schemas.openxmlformats.org/officeDocument/2006/relationships/image" Target="../media/image117.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slideLayout" Target="../slideLayouts/slideLayout246.xml"/><Relationship Id="rId17" Type="http://schemas.openxmlformats.org/officeDocument/2006/relationships/image" Target="../media/image116.png"/><Relationship Id="rId2" Type="http://schemas.openxmlformats.org/officeDocument/2006/relationships/tags" Target="../tags/tag23.xml"/><Relationship Id="rId16" Type="http://schemas.openxmlformats.org/officeDocument/2006/relationships/image" Target="../media/image115.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image" Target="../media/image130.png"/><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220.xml"/></Relationships>
</file>

<file path=ppt/slides/_rels/slide55.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118.png"/><Relationship Id="rId4" Type="http://schemas.openxmlformats.org/officeDocument/2006/relationships/slideLayout" Target="../slideLayouts/slideLayout2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1.xml"/></Relationships>
</file>

<file path=ppt/slides/_rels/slide5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119.png"/><Relationship Id="rId4" Type="http://schemas.openxmlformats.org/officeDocument/2006/relationships/slideLayout" Target="../slideLayouts/slideLayout198.xml"/></Relationships>
</file>

<file path=ppt/slides/_rels/slide58.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20.png"/><Relationship Id="rId4" Type="http://schemas.openxmlformats.org/officeDocument/2006/relationships/slideLayout" Target="../slideLayouts/slideLayout198.xml"/></Relationships>
</file>

<file path=ppt/slides/_rels/slide59.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121.png"/><Relationship Id="rId4" Type="http://schemas.openxmlformats.org/officeDocument/2006/relationships/slideLayout" Target="../slideLayouts/slideLayout19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22.png"/><Relationship Id="rId4" Type="http://schemas.openxmlformats.org/officeDocument/2006/relationships/slideLayout" Target="../slideLayouts/slideLayout2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8.xml"/></Relationships>
</file>

<file path=ppt/slides/_rels/slide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48.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76.xml"/><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7.xml"/></Relationships>
</file>

<file path=ppt/slides/_rels/slide72.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16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48.png"/><Relationship Id="rId9" Type="http://schemas.openxmlformats.org/officeDocument/2006/relationships/image" Target="../media/image153.png"/></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70.xml"/></Relationships>
</file>

<file path=ppt/slides/_rels/slide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7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7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73.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73.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73.xml"/></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69.xml"/><Relationship Id="rId4" Type="http://schemas.openxmlformats.org/officeDocument/2006/relationships/image" Target="../media/image14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8.xml"/></Relationships>
</file>

<file path=ppt/slides/_rels/slide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69.xml"/></Relationships>
</file>

<file path=ppt/slides/_rels/slide8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69.xml"/></Relationships>
</file>

<file path=ppt/slides/_rels/slide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69.xml"/></Relationships>
</file>

<file path=ppt/slides/_rels/slide8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69.xml"/></Relationships>
</file>

<file path=ppt/slides/_rels/slide8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69.xml"/></Relationships>
</file>

<file path=ppt/slides/_rels/slide8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69.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8.xml"/></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69.xml"/><Relationship Id="rId4" Type="http://schemas.openxmlformats.org/officeDocument/2006/relationships/image" Target="../media/image14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8.xml"/></Relationships>
</file>

<file path=ppt/slides/_rels/slide9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70.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73.xml"/></Relationships>
</file>

<file path=ppt/slides/_rels/slide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8.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7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5.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7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560" y="2028700"/>
            <a:ext cx="10052879" cy="1060855"/>
          </a:xfrm>
        </p:spPr>
        <p:txBody>
          <a:bodyPr/>
          <a:lstStyle/>
          <a:p>
            <a:r>
              <a:rPr lang="zh-CN" altLang="en-US" dirty="0">
                <a:latin typeface="Arial" panose="020B0604020202020204" pitchFamily="34" charset="0"/>
                <a:ea typeface="微软雅黑" panose="020B0503020204020204" charset="-122"/>
              </a:rPr>
              <a:t>深度学习基本知识</a:t>
            </a:r>
            <a:endParaRPr lang="en-US" altLang="zh-CN" sz="4800" dirty="0">
              <a:latin typeface="Arial" panose="020B0604020202020204" pitchFamily="34" charset="0"/>
              <a:ea typeface="微软雅黑" panose="020B0503020204020204" charset="-122"/>
            </a:endParaRPr>
          </a:p>
        </p:txBody>
      </p:sp>
      <p:sp>
        <p:nvSpPr>
          <p:cNvPr id="4" name="文本占位符 3"/>
          <p:cNvSpPr>
            <a:spLocks noGrp="1"/>
          </p:cNvSpPr>
          <p:nvPr>
            <p:ph type="body" sz="quarter" idx="11"/>
          </p:nvPr>
        </p:nvSpPr>
        <p:spPr/>
        <p:txBody>
          <a:bodyPr/>
          <a:lstStyle/>
          <a:p>
            <a:r>
              <a:rPr lang="zh-CN" altLang="en-US">
                <a:latin typeface="Arial" panose="020B0604020202020204" pitchFamily="34" charset="0"/>
                <a:ea typeface="微软雅黑" panose="020B0503020204020204" charset="-122"/>
              </a:rPr>
              <a:t>许志钦</a:t>
            </a:r>
            <a:endParaRPr lang="zh-CN" altLang="en-US" dirty="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latin typeface="Arial" panose="020B0604020202020204" pitchFamily="34" charset="0"/>
                <a:ea typeface="微软雅黑" panose="020B0503020204020204" charset="-122"/>
              </a:rPr>
              <a:t>2</a:t>
            </a:r>
            <a:r>
              <a:rPr lang="zh-CN" altLang="en-US">
                <a:latin typeface="Arial" panose="020B0604020202020204" pitchFamily="34" charset="0"/>
                <a:ea typeface="微软雅黑" panose="020B0503020204020204" charset="-122"/>
              </a:rPr>
              <a:t>维图片的频率图</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2"/>
          <a:stretch>
            <a:fillRect/>
          </a:stretch>
        </p:blipFill>
        <p:spPr>
          <a:xfrm>
            <a:off x="748182" y="1412562"/>
            <a:ext cx="4716006" cy="4774163"/>
          </a:xfrm>
          <a:prstGeom prst="rect">
            <a:avLst/>
          </a:prstGeom>
        </p:spPr>
      </p:pic>
      <p:sp>
        <p:nvSpPr>
          <p:cNvPr id="3" name="文本框 2"/>
          <p:cNvSpPr txBox="1"/>
          <p:nvPr/>
        </p:nvSpPr>
        <p:spPr>
          <a:xfrm>
            <a:off x="5712378" y="2607325"/>
            <a:ext cx="6045018" cy="646331"/>
          </a:xfrm>
          <a:prstGeom prst="rect">
            <a:avLst/>
          </a:prstGeom>
          <a:noFill/>
        </p:spPr>
        <p:txBody>
          <a:bodyPr wrap="square" rtlCol="0">
            <a:spAutoFit/>
          </a:bodyPr>
          <a:lstStyle/>
          <a:p>
            <a:r>
              <a:rPr lang="en-US" altLang="zh-CN" sz="3600" b="1" dirty="0"/>
              <a:t>Low-frequency dominance</a:t>
            </a:r>
            <a:endParaRPr lang="zh-CN" altLang="en-US" sz="3600" b="1" dirty="0"/>
          </a:p>
        </p:txBody>
      </p:sp>
      <p:sp>
        <p:nvSpPr>
          <p:cNvPr id="4" name="文本框 3"/>
          <p:cNvSpPr txBox="1"/>
          <p:nvPr/>
        </p:nvSpPr>
        <p:spPr>
          <a:xfrm>
            <a:off x="5712378" y="3799643"/>
            <a:ext cx="3452696" cy="369332"/>
          </a:xfrm>
          <a:prstGeom prst="rect">
            <a:avLst/>
          </a:prstGeom>
          <a:noFill/>
        </p:spPr>
        <p:txBody>
          <a:bodyPr wrap="square" rtlCol="0">
            <a:spAutoFit/>
          </a:bodyPr>
          <a:lstStyle/>
          <a:p>
            <a:r>
              <a:rPr lang="zh-CN" altLang="en-US" dirty="0"/>
              <a:t>与关联函数的关系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3200" dirty="0"/>
              <a:t>Important problems in this field </a:t>
            </a:r>
            <a:endParaRPr lang="zh-CN" altLang="en-US" dirty="0"/>
          </a:p>
        </p:txBody>
      </p:sp>
      <p:sp>
        <p:nvSpPr>
          <p:cNvPr id="4" name="标题 1"/>
          <p:cNvSpPr txBox="1"/>
          <p:nvPr/>
        </p:nvSpPr>
        <p:spPr>
          <a:xfrm>
            <a:off x="4132321" y="918681"/>
            <a:ext cx="4076299" cy="584030"/>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marL="0" marR="0" lvl="0" indent="0" algn="l" defTabSz="1219200" rtl="0" eaLnBrk="1" fontAlgn="auto" latinLnBrk="0" hangingPunct="1">
              <a:lnSpc>
                <a:spcPct val="100000"/>
              </a:lnSpc>
              <a:spcBef>
                <a:spcPct val="0"/>
              </a:spcBef>
              <a:spcAft>
                <a:spcPts val="0"/>
              </a:spcAft>
              <a:buClrTx/>
              <a:buSzTx/>
              <a:buFontTx/>
              <a:buNone/>
              <a:defRPr/>
            </a:pPr>
            <a:r>
              <a:rPr kumimoji="0" lang="en-US" altLang="zh-CN" sz="3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Equal amplitudes</a:t>
            </a:r>
            <a:endParaRPr kumimoji="0" lang="en-US" sz="3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endParaRPr>
          </a:p>
        </p:txBody>
      </p:sp>
      <mc:AlternateContent xmlns:mc="http://schemas.openxmlformats.org/markup-compatibility/2006" xmlns:a14="http://schemas.microsoft.com/office/drawing/2010/main">
        <mc:Choice Requires="a14">
          <p:sp>
            <p:nvSpPr>
              <p:cNvPr id="6" name="文本框 5"/>
              <p:cNvSpPr txBox="1"/>
              <p:nvPr/>
            </p:nvSpPr>
            <p:spPr>
              <a:xfrm>
                <a:off x="1590853" y="5659402"/>
                <a:ext cx="4331892" cy="400110"/>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unc>
                        <m:func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altLang="zh-CN"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sin</m:t>
                          </m:r>
                        </m:fName>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func>
                    </m:oMath>
                  </m:oMathPara>
                </a14:m>
                <a:endPar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590853" y="5659402"/>
                <a:ext cx="4331892" cy="400110"/>
              </a:xfrm>
              <a:prstGeom prst="rect">
                <a:avLst/>
              </a:prstGeom>
              <a:blipFill rotWithShape="1">
                <a:blip r:embed="rId2"/>
                <a:stretch>
                  <a:fillRect l="-4" t="-70" r="2" b="85"/>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7226968" y="5663554"/>
            <a:ext cx="3529013" cy="483584"/>
          </a:xfrm>
          <a:prstGeom prst="rect">
            <a:avLst/>
          </a:prstGeom>
        </p:spPr>
      </p:pic>
      <p:pic>
        <p:nvPicPr>
          <p:cNvPr id="3" name="图片 2"/>
          <p:cNvPicPr>
            <a:picLocks noChangeAspect="1"/>
          </p:cNvPicPr>
          <p:nvPr/>
        </p:nvPicPr>
        <p:blipFill>
          <a:blip r:embed="rId4"/>
          <a:stretch>
            <a:fillRect/>
          </a:stretch>
        </p:blipFill>
        <p:spPr>
          <a:xfrm>
            <a:off x="1100666" y="1765347"/>
            <a:ext cx="9990667" cy="3894055"/>
          </a:xfrm>
          <a:prstGeom prst="rect">
            <a:avLst/>
          </a:prstGeom>
        </p:spPr>
      </p:pic>
      <p:sp>
        <p:nvSpPr>
          <p:cNvPr id="5" name="文本框 4"/>
          <p:cNvSpPr txBox="1"/>
          <p:nvPr/>
        </p:nvSpPr>
        <p:spPr>
          <a:xfrm>
            <a:off x="0" y="5923723"/>
            <a:ext cx="1617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sng" strike="noStrike" kern="1200" cap="none" spc="0" normalizeH="0" baseline="0" noProof="0" dirty="0">
                <a:ln>
                  <a:noFill/>
                </a:ln>
                <a:solidFill>
                  <a:srgbClr val="B61616"/>
                </a:solidFill>
                <a:effectLst/>
                <a:uLnTx/>
                <a:uFillTx/>
                <a:latin typeface="Helvetica" panose="020B0604020202020204" pitchFamily="34" charset="0"/>
                <a:ea typeface="黑体" panose="02010609060101010101" charset="-122"/>
                <a:cs typeface="+mn-cs"/>
                <a:hlinkClick r:id="rId5"/>
              </a:rPr>
              <a:t>1901.06523</a:t>
            </a:r>
            <a:r>
              <a:rPr kumimoji="0" lang="zh-CN" altLang="en-US" sz="1800" b="0" i="0" u="none" strike="noStrike" kern="1200" cap="none" spc="0" normalizeH="0" baseline="0" noProof="0" dirty="0">
                <a:ln>
                  <a:noFill/>
                </a:ln>
                <a:solidFill>
                  <a:srgbClr val="404040"/>
                </a:solidFill>
                <a:effectLst/>
                <a:uLnTx/>
                <a:uFillTx/>
                <a:latin typeface="Helvetica" panose="020B0604020202020204" pitchFamily="34" charset="0"/>
                <a:ea typeface="黑体" panose="02010609060101010101" charset="-122"/>
                <a:cs typeface="+mn-cs"/>
              </a:rPr>
              <a:t> </a:t>
            </a:r>
            <a:endParaRPr kumimoji="0" lang="zh-CN" altLang="en-US" sz="18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2d data</a:t>
            </a:r>
            <a:endParaRPr lang="zh-CN" altLang="en-US" dirty="0"/>
          </a:p>
        </p:txBody>
      </p:sp>
      <p:pic>
        <p:nvPicPr>
          <p:cNvPr id="5" name="图片 4"/>
          <p:cNvPicPr>
            <a:picLocks noChangeAspect="1"/>
          </p:cNvPicPr>
          <p:nvPr/>
        </p:nvPicPr>
        <p:blipFill>
          <a:blip r:embed="rId2"/>
          <a:stretch>
            <a:fillRect/>
          </a:stretch>
        </p:blipFill>
        <p:spPr>
          <a:xfrm>
            <a:off x="1807898" y="1554816"/>
            <a:ext cx="8931691" cy="339485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2d data</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1048" y="1727259"/>
            <a:ext cx="11840929" cy="3296514"/>
          </a:xfrm>
          <a:prstGeom prst="rect">
            <a:avLst/>
          </a:prstGeom>
        </p:spPr>
      </p:pic>
      <p:sp>
        <p:nvSpPr>
          <p:cNvPr id="4" name="文本框 3"/>
          <p:cNvSpPr txBox="1"/>
          <p:nvPr/>
        </p:nvSpPr>
        <p:spPr>
          <a:xfrm>
            <a:off x="0" y="6362520"/>
            <a:ext cx="9550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Luo, Xiao, Ma, 1901.06523, CiCP</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 y="2808288"/>
            <a:ext cx="12192000" cy="620712"/>
          </a:xfrm>
        </p:spPr>
        <p:txBody>
          <a:bodyPr/>
          <a:lstStyle/>
          <a:p>
            <a:pPr algn="ctr"/>
            <a:r>
              <a:rPr lang="en-US" altLang="zh-CN" dirty="0"/>
              <a:t>Lottery ticket hypothesis</a:t>
            </a:r>
            <a:endParaRPr lang="en-US" dirty="0">
              <a:solidFill>
                <a:schemeClr val="tx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Lottery ticket hypothesis</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5775"/>
            <a:ext cx="12192000" cy="3344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 y="2808288"/>
            <a:ext cx="12192000" cy="620712"/>
          </a:xfrm>
        </p:spPr>
        <p:txBody>
          <a:bodyPr/>
          <a:lstStyle/>
          <a:p>
            <a:pPr algn="ctr"/>
            <a:r>
              <a:rPr kumimoji="1" lang="en-US" altLang="zh-CN" sz="3200" dirty="0"/>
              <a:t>Edge of stability</a:t>
            </a:r>
            <a:endParaRPr lang="en-US" dirty="0">
              <a:solidFill>
                <a:schemeClr val="tx2"/>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sz="3200" dirty="0"/>
              <a:t>Edge of stability</a:t>
            </a:r>
            <a:endParaRPr kumimoji="1" lang="zh-CN" altLang="en-US" sz="3200" dirty="0"/>
          </a:p>
        </p:txBody>
      </p:sp>
      <p:pic>
        <p:nvPicPr>
          <p:cNvPr id="3" name="图片 2"/>
          <p:cNvPicPr>
            <a:picLocks noChangeAspect="1"/>
          </p:cNvPicPr>
          <p:nvPr/>
        </p:nvPicPr>
        <p:blipFill>
          <a:blip r:embed="rId2"/>
          <a:stretch>
            <a:fillRect/>
          </a:stretch>
        </p:blipFill>
        <p:spPr>
          <a:xfrm>
            <a:off x="67732" y="959801"/>
            <a:ext cx="7772400" cy="3158915"/>
          </a:xfrm>
          <a:prstGeom prst="rect">
            <a:avLst/>
          </a:prstGeom>
        </p:spPr>
      </p:pic>
      <p:sp>
        <p:nvSpPr>
          <p:cNvPr id="5" name="文本框 4"/>
          <p:cNvSpPr txBox="1"/>
          <p:nvPr/>
        </p:nvSpPr>
        <p:spPr>
          <a:xfrm>
            <a:off x="364308" y="4282670"/>
            <a:ext cx="6096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https://www.enjoyalgorithms.com/blog/loss-and-cost-functions-in-machine-learning</a:t>
            </a:r>
          </a:p>
        </p:txBody>
      </p:sp>
      <mc:AlternateContent xmlns:mc="http://schemas.openxmlformats.org/markup-compatibility/2006" xmlns:a14="http://schemas.microsoft.com/office/drawing/2010/main">
        <mc:Choice Requires="a14">
          <p:sp>
            <p:nvSpPr>
              <p:cNvPr id="6" name="文本框 5"/>
              <p:cNvSpPr txBox="1"/>
              <p:nvPr/>
            </p:nvSpPr>
            <p:spPr>
              <a:xfrm>
                <a:off x="7992532" y="841908"/>
                <a:ext cx="2438401" cy="42941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f>
                        <m:f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fPr>
                        <m:num>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num>
                        <m:den>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den>
                      </m:f>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sSup>
                        <m:sSup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p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p>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sup>
                      </m:sSup>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sub>
                      </m:s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m:t>
                      </m:r>
                      <m:f>
                        <m:fPr>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fPr>
                        <m:num>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𝐿</m:t>
                          </m:r>
                        </m:num>
                        <m:den>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den>
                      </m:f>
                    </m:oMath>
                  </m:oMathPara>
                </a14:m>
                <a:endParaRPr kumimoji="1" lang="en-US" altLang="zh-CN" sz="2000" b="0" i="1" u="none" strike="noStrike" kern="1200" cap="none" spc="0" normalizeH="0" baseline="0" noProof="0" dirty="0">
                  <a:ln>
                    <a:noFill/>
                  </a:ln>
                  <a:solidFill>
                    <a:srgbClr val="242C2D"/>
                  </a:solidFill>
                  <a:effectLst/>
                  <a:uLnTx/>
                  <a:uFillTx/>
                  <a:latin typeface="Cambria Math" panose="02040503050406030204" pitchFamily="18" charset="0"/>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sSub>
                        <m:sSub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sub>
                      </m:sSub>
                    </m:oMath>
                  </m:oMathPara>
                </a14:m>
                <a:endParaRPr kumimoji="1" lang="en-US" altLang="zh-CN" sz="2000" b="0" i="1" u="none" strike="noStrike" kern="1200" cap="none" spc="0" normalizeH="0" baseline="0" noProof="0" dirty="0">
                  <a:ln>
                    <a:noFill/>
                  </a:ln>
                  <a:solidFill>
                    <a:srgbClr val="242C2D"/>
                  </a:solidFill>
                  <a:effectLst/>
                  <a:uLnTx/>
                  <a:uFillTx/>
                  <a:latin typeface="Cambria Math" panose="02040503050406030204" pitchFamily="18" charset="0"/>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d>
                        <m:d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e>
                      </m:d>
                      <m:sSub>
                        <m:sSub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sub>
                      </m:sSub>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Stable:</a:t>
                </a: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sSub>
                            <m:sSub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sub>
                          </m:sSub>
                        </m:e>
                      </m:d>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m:t>
                      </m:r>
                      <m:d>
                        <m:dPr>
                          <m:begChr m:val="|"/>
                          <m:endChr m:val="|"/>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dPr>
                        <m:e>
                          <m:sSub>
                            <m:sSubPr>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e>
                      </m:d>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e>
                      </m:d>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&lt;1</m:t>
                      </m:r>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−1&lt;1−</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&lt;1</m:t>
                      </m:r>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&lt;2</m:t>
                      </m:r>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m:t>
                      </m:r>
                      <m:f>
                        <m:f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fPr>
                        <m:num>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num>
                        <m:den>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den>
                      </m:f>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992532" y="841908"/>
                <a:ext cx="2438401" cy="4294189"/>
              </a:xfrm>
              <a:prstGeom prst="rect">
                <a:avLst/>
              </a:prstGeom>
              <a:blipFill rotWithShape="1">
                <a:blip r:embed="rId3"/>
                <a:stretch>
                  <a:fillRect l="-17" t="-12" r="17" b="5"/>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0" y="4559931"/>
            <a:ext cx="8619065" cy="1152332"/>
          </a:xfrm>
          <a:prstGeom prst="rect">
            <a:avLst/>
          </a:prstGeom>
        </p:spPr>
      </p:pic>
      <p:sp>
        <p:nvSpPr>
          <p:cNvPr id="8" name="文本框 7"/>
          <p:cNvSpPr txBox="1"/>
          <p:nvPr/>
        </p:nvSpPr>
        <p:spPr>
          <a:xfrm>
            <a:off x="8989392" y="5895965"/>
            <a:ext cx="32026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Wu, Ma, E, </a:t>
            </a:r>
            <a:r>
              <a:rPr kumimoji="0" lang="en-US" altLang="zh-CN" sz="2000" b="0" i="0" u="none" strike="noStrike" kern="1200" cap="none" spc="0" normalizeH="0" baseline="0" noProof="0" dirty="0" err="1">
                <a:ln>
                  <a:noFill/>
                </a:ln>
                <a:solidFill>
                  <a:srgbClr val="242C2D"/>
                </a:solidFill>
                <a:effectLst/>
                <a:uLnTx/>
                <a:uFillTx/>
                <a:latin typeface="Book Antiqua" panose="02040602050305030304"/>
                <a:ea typeface="黑体" panose="02010609060101010101" charset="-122"/>
                <a:cs typeface="+mn-cs"/>
              </a:rPr>
              <a:t>NeurIPS</a:t>
            </a:r>
            <a:r>
              <a:rPr kumimoji="0"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2018</a:t>
            </a:r>
            <a:endParaRPr kumimoji="0" lang="zh-CN" altLang="en-US"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
        <p:nvSpPr>
          <p:cNvPr id="9" name="文本框 8"/>
          <p:cNvSpPr txBox="1"/>
          <p:nvPr/>
        </p:nvSpPr>
        <p:spPr>
          <a:xfrm>
            <a:off x="897467" y="5774267"/>
            <a:ext cx="7010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rPr>
              <a:t>Edge of stability</a:t>
            </a:r>
            <a:endParaRPr kumimoji="1" lang="zh-CN" altLang="en-US" sz="20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endParaRPr>
          </a:p>
        </p:txBody>
      </p:sp>
      <mc:AlternateContent xmlns:mc="http://schemas.openxmlformats.org/markup-compatibility/2006" xmlns:a14="http://schemas.microsoft.com/office/drawing/2010/main">
        <mc:Choice Requires="a14">
          <p:sp>
            <p:nvSpPr>
              <p:cNvPr id="10" name="文本框 9"/>
              <p:cNvSpPr txBox="1"/>
              <p:nvPr/>
            </p:nvSpPr>
            <p:spPr>
              <a:xfrm>
                <a:off x="10583333" y="1137270"/>
                <a:ext cx="1540935"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oMath>
                </a14:m>
                <a:r>
                  <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is eigen-value of Hessian for high-dim problem</a:t>
                </a:r>
                <a:endParaRPr kumimoji="1" lang="zh-CN" altLang="en-US"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583333" y="1137270"/>
                <a:ext cx="1540935" cy="1631216"/>
              </a:xfrm>
              <a:prstGeom prst="rect">
                <a:avLst/>
              </a:prstGeom>
              <a:blipFill rotWithShape="1">
                <a:blip r:embed="rId5"/>
                <a:stretch>
                  <a:fillRect l="-27" t="-38" r="14" b="32"/>
                </a:stretch>
              </a:blipFill>
            </p:spPr>
            <p:txBody>
              <a:bodyPr/>
              <a:lstStyle/>
              <a:p>
                <a:r>
                  <a:rPr lang="zh-CN" altLang="en-US">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 y="2808288"/>
            <a:ext cx="12192000" cy="620712"/>
          </a:xfrm>
        </p:spPr>
        <p:txBody>
          <a:bodyPr/>
          <a:lstStyle/>
          <a:p>
            <a:pPr algn="ctr"/>
            <a:r>
              <a:rPr lang="en-US" altLang="zh-CN" dirty="0"/>
              <a:t>Sharpness effect</a:t>
            </a:r>
            <a:endParaRPr lang="en-US" dirty="0">
              <a:solidFill>
                <a:schemeClr val="tx2"/>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Sharpness effect</a:t>
            </a:r>
            <a:endParaRPr lang="zh-CN" altLang="en-US" dirty="0"/>
          </a:p>
        </p:txBody>
      </p:sp>
      <p:pic>
        <p:nvPicPr>
          <p:cNvPr id="2" name="图片 1"/>
          <p:cNvPicPr>
            <a:picLocks noChangeAspect="1"/>
          </p:cNvPicPr>
          <p:nvPr/>
        </p:nvPicPr>
        <p:blipFill>
          <a:blip r:embed="rId2"/>
          <a:stretch>
            <a:fillRect/>
          </a:stretch>
        </p:blipFill>
        <p:spPr>
          <a:xfrm>
            <a:off x="1098550" y="1238250"/>
            <a:ext cx="9994900" cy="43815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Experiment list</a:t>
            </a:r>
            <a:endParaRPr lang="zh-CN" altLang="en-US" dirty="0"/>
          </a:p>
        </p:txBody>
      </p:sp>
      <p:pic>
        <p:nvPicPr>
          <p:cNvPr id="2" name="图片 1"/>
          <p:cNvPicPr>
            <a:picLocks noChangeAspect="1"/>
          </p:cNvPicPr>
          <p:nvPr/>
        </p:nvPicPr>
        <p:blipFill>
          <a:blip r:embed="rId2"/>
          <a:stretch>
            <a:fillRect/>
          </a:stretch>
        </p:blipFill>
        <p:spPr>
          <a:xfrm>
            <a:off x="80867" y="1701770"/>
            <a:ext cx="12002276" cy="34036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latin typeface="Arial" panose="020B0604020202020204" pitchFamily="34" charset="0"/>
                <a:ea typeface="微软雅黑" panose="020B0503020204020204" charset="-122"/>
              </a:rPr>
              <a:t>Power</a:t>
            </a:r>
            <a:r>
              <a:rPr lang="zh-CN" altLang="en-US">
                <a:latin typeface="Arial" panose="020B0604020202020204" pitchFamily="34" charset="0"/>
                <a:ea typeface="微软雅黑" panose="020B0503020204020204" charset="-122"/>
              </a:rPr>
              <a:t> </a:t>
            </a:r>
            <a:r>
              <a:rPr lang="en-US" altLang="zh-CN">
                <a:latin typeface="Arial" panose="020B0604020202020204" pitchFamily="34" charset="0"/>
                <a:ea typeface="微软雅黑" panose="020B0503020204020204" charset="-122"/>
              </a:rPr>
              <a:t>spectrum in one circle</a:t>
            </a:r>
            <a:endParaRPr lang="zh-CN" altLang="en-US" dirty="0">
              <a:latin typeface="Arial" panose="020B0604020202020204" pitchFamily="34" charset="0"/>
              <a:ea typeface="微软雅黑" panose="020B0503020204020204" charset="-122"/>
            </a:endParaRPr>
          </a:p>
        </p:txBody>
      </p:sp>
      <p:sp>
        <p:nvSpPr>
          <p:cNvPr id="2" name="矩形 1"/>
          <p:cNvSpPr/>
          <p:nvPr/>
        </p:nvSpPr>
        <p:spPr>
          <a:xfrm>
            <a:off x="381368" y="6581001"/>
            <a:ext cx="3573414" cy="276999"/>
          </a:xfrm>
          <a:prstGeom prst="rect">
            <a:avLst/>
          </a:prstGeom>
        </p:spPr>
        <p:txBody>
          <a:bodyPr wrap="square">
            <a:spAutoFit/>
          </a:bodyPr>
          <a:lstStyle/>
          <a:p>
            <a:r>
              <a:rPr lang="en-US" altLang="zh-CN" sz="1200" dirty="0">
                <a:latin typeface="Arial" panose="020B0604020202020204" pitchFamily="34" charset="0"/>
                <a:ea typeface="微软雅黑" panose="020B0503020204020204" charset="-122"/>
                <a:cs typeface="Times New Roman" panose="02020603050405020304" pitchFamily="18" charset="0"/>
              </a:rPr>
              <a:t>The statistics of natural images</a:t>
            </a:r>
            <a:r>
              <a:rPr lang="en-US" altLang="zh-CN" sz="1200">
                <a:latin typeface="Arial" panose="020B0604020202020204" pitchFamily="34" charset="0"/>
                <a:ea typeface="微软雅黑" panose="020B0503020204020204" charset="-122"/>
                <a:cs typeface="Times New Roman" panose="02020603050405020304" pitchFamily="18" charset="0"/>
              </a:rPr>
              <a:t>, Rudermant 1994</a:t>
            </a:r>
            <a:r>
              <a:rPr lang="en-US" altLang="zh-CN" sz="1200" dirty="0">
                <a:latin typeface="Arial" panose="020B0604020202020204" pitchFamily="34" charset="0"/>
                <a:ea typeface="微软雅黑" panose="020B0503020204020204" charset="-122"/>
                <a:cs typeface="Times New Roman" panose="02020603050405020304" pitchFamily="18" charset="0"/>
              </a:rPr>
              <a:t> </a:t>
            </a:r>
            <a:endParaRPr lang="zh-CN" altLang="en-US" sz="1200" dirty="0">
              <a:latin typeface="Arial" panose="020B0604020202020204" pitchFamily="34" charset="0"/>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58353" y="1539461"/>
            <a:ext cx="5526580" cy="3820052"/>
          </a:xfrm>
          <a:prstGeom prst="rect">
            <a:avLst/>
          </a:prstGeom>
        </p:spPr>
      </p:pic>
      <p:sp>
        <p:nvSpPr>
          <p:cNvPr id="4" name="文本框 3"/>
          <p:cNvSpPr txBox="1"/>
          <p:nvPr/>
        </p:nvSpPr>
        <p:spPr>
          <a:xfrm>
            <a:off x="5467612" y="2426918"/>
            <a:ext cx="6361134" cy="646331"/>
          </a:xfrm>
          <a:prstGeom prst="rect">
            <a:avLst/>
          </a:prstGeom>
          <a:noFill/>
        </p:spPr>
        <p:txBody>
          <a:bodyPr wrap="square" rtlCol="0">
            <a:spAutoFit/>
          </a:bodyPr>
          <a:lstStyle/>
          <a:p>
            <a:r>
              <a:rPr lang="en-US" altLang="zh-CN" sz="3600" b="1" dirty="0"/>
              <a:t>Low-frequency dominance</a:t>
            </a:r>
            <a:endParaRPr lang="zh-CN" altLang="en-US" sz="36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Experiment list</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41550" y="1418741"/>
            <a:ext cx="11908900" cy="3815318"/>
          </a:xfrm>
          <a:prstGeom prst="rect">
            <a:avLst/>
          </a:prstGeom>
        </p:spPr>
      </p:pic>
      <p:sp>
        <p:nvSpPr>
          <p:cNvPr id="5" name="文本框 4"/>
          <p:cNvSpPr txBox="1"/>
          <p:nvPr/>
        </p:nvSpPr>
        <p:spPr>
          <a:xfrm>
            <a:off x="381242" y="5567655"/>
            <a:ext cx="1119027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242C2D"/>
                </a:solidFill>
                <a:effectLst/>
                <a:uLnTx/>
                <a:uFillTx/>
                <a:latin typeface="Helvetica" panose="020B0604020202020204" pitchFamily="34" charset="0"/>
                <a:ea typeface="黑体" panose="02010609060101010101" charset="-122"/>
                <a:cs typeface="+mn-cs"/>
              </a:rPr>
              <a:t> For all experiments, we used 10%  of the training data as batch size for the large-batch experiments</a:t>
            </a:r>
            <a:r>
              <a:rPr kumimoji="0" lang="zh-CN" altLang="en-US" sz="1800" b="0" i="0" u="none" strike="noStrike" kern="1200" cap="none" spc="0" normalizeH="0" baseline="0" noProof="0" dirty="0">
                <a:ln>
                  <a:noFill/>
                </a:ln>
                <a:solidFill>
                  <a:srgbClr val="242C2D"/>
                </a:solidFill>
                <a:effectLst/>
                <a:uLnTx/>
                <a:uFillTx/>
                <a:latin typeface="Helvetica" panose="020B0604020202020204" pitchFamily="34" charset="0"/>
                <a:ea typeface="黑体" panose="02010609060101010101" charset="-122"/>
                <a:cs typeface="+mn-cs"/>
              </a:rPr>
              <a:t> </a:t>
            </a:r>
            <a:r>
              <a:rPr kumimoji="0" lang="en-US" altLang="zh-CN" sz="1800" b="0" i="0" u="none" strike="noStrike" kern="1200" cap="none" spc="0" normalizeH="0" baseline="0" noProof="0" dirty="0">
                <a:ln>
                  <a:noFill/>
                </a:ln>
                <a:solidFill>
                  <a:srgbClr val="242C2D"/>
                </a:solidFill>
                <a:effectLst/>
                <a:uLnTx/>
                <a:uFillTx/>
                <a:latin typeface="Helvetica" panose="020B0604020202020204" pitchFamily="34" charset="0"/>
                <a:ea typeface="黑体" panose="02010609060101010101" charset="-122"/>
                <a:cs typeface="+mn-cs"/>
              </a:rPr>
              <a:t>and 256  data points for small-batch experiments.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1d cross section</a:t>
            </a:r>
            <a:endParaRPr lang="zh-CN" altLang="en-US" dirty="0"/>
          </a:p>
        </p:txBody>
      </p:sp>
      <p:sp>
        <p:nvSpPr>
          <p:cNvPr id="5" name="内容占位符 4"/>
          <p:cNvSpPr>
            <a:spLocks noGrp="1"/>
          </p:cNvSpPr>
          <p:nvPr>
            <p:ph idx="1"/>
          </p:nvPr>
        </p:nvSpPr>
        <p:spPr/>
        <p:txBody>
          <a:bodyPr/>
          <a:lstStyle/>
          <a:p>
            <a:r>
              <a:rPr lang="en-US" altLang="zh-CN" dirty="0"/>
              <a:t>0 corresponds to the SB minimizer and 1 to the LB minimizer.</a:t>
            </a:r>
          </a:p>
          <a:p>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46338" y="1809750"/>
            <a:ext cx="8998580" cy="3238500"/>
          </a:xfrm>
          <a:prstGeom prst="rect">
            <a:avLst/>
          </a:prstGeom>
        </p:spPr>
      </p:pic>
      <p:pic>
        <p:nvPicPr>
          <p:cNvPr id="6" name="图片 5"/>
          <p:cNvPicPr>
            <a:picLocks noChangeAspect="1"/>
          </p:cNvPicPr>
          <p:nvPr/>
        </p:nvPicPr>
        <p:blipFill>
          <a:blip r:embed="rId3"/>
          <a:stretch>
            <a:fillRect/>
          </a:stretch>
        </p:blipFill>
        <p:spPr>
          <a:xfrm>
            <a:off x="1346338" y="5306980"/>
            <a:ext cx="8915400" cy="7493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89250"/>
            <a:ext cx="12192000" cy="617538"/>
          </a:xfrm>
        </p:spPr>
        <p:txBody>
          <a:bodyPr/>
          <a:lstStyle/>
          <a:p>
            <a:pPr algn="ctr"/>
            <a:r>
              <a:rPr lang="en-US" altLang="zh-CN" b="1" dirty="0"/>
              <a:t>Condensation</a:t>
            </a:r>
            <a:br>
              <a:rPr lang="en-US" altLang="zh-CN" b="1" dirty="0"/>
            </a:br>
            <a:r>
              <a:rPr lang="zh-CN" altLang="en-US" b="1" dirty="0"/>
              <a:t>凝聚现象</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Condensation </a:t>
            </a:r>
            <a:endParaRPr lang="zh-CN" altLang="en-US" dirty="0"/>
          </a:p>
        </p:txBody>
      </p:sp>
      <p:pic>
        <p:nvPicPr>
          <p:cNvPr id="3" name="图片 2"/>
          <p:cNvPicPr>
            <a:picLocks noChangeAspect="1"/>
          </p:cNvPicPr>
          <p:nvPr/>
        </p:nvPicPr>
        <p:blipFill>
          <a:blip r:embed="rId2"/>
          <a:stretch>
            <a:fillRect/>
          </a:stretch>
        </p:blipFill>
        <p:spPr>
          <a:xfrm>
            <a:off x="0" y="1323677"/>
            <a:ext cx="12192000" cy="4622126"/>
          </a:xfrm>
          <a:prstGeom prst="rect">
            <a:avLst/>
          </a:prstGeom>
        </p:spPr>
      </p:pic>
      <p:sp>
        <p:nvSpPr>
          <p:cNvPr id="4" name="箭头: 上弧形 3"/>
          <p:cNvSpPr/>
          <p:nvPr/>
        </p:nvSpPr>
        <p:spPr>
          <a:xfrm>
            <a:off x="6727372" y="1763448"/>
            <a:ext cx="3415392" cy="89807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5" name="文本框 4"/>
          <p:cNvSpPr txBox="1"/>
          <p:nvPr/>
        </p:nvSpPr>
        <p:spPr>
          <a:xfrm>
            <a:off x="7757434" y="1843151"/>
            <a:ext cx="1536245" cy="369332"/>
          </a:xfrm>
          <a:prstGeom prst="rect">
            <a:avLst/>
          </a:prstGeom>
          <a:noFill/>
        </p:spPr>
        <p:txBody>
          <a:bodyPr wrap="square">
            <a:spAutoFit/>
          </a:bodyPr>
          <a:lstStyle/>
          <a:p>
            <a:pPr marL="0" marR="0" lvl="0" indent="0" algn="l" defTabSz="864235" rtl="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rPr>
              <a:t>Condense</a:t>
            </a:r>
            <a:endParaRPr kumimoji="1" lang="zh-CN" altLang="en-US" sz="18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endParaRPr>
          </a:p>
        </p:txBody>
      </p:sp>
      <p:sp>
        <p:nvSpPr>
          <p:cNvPr id="6" name="箭头: 右弧形 5"/>
          <p:cNvSpPr/>
          <p:nvPr/>
        </p:nvSpPr>
        <p:spPr>
          <a:xfrm rot="5400000">
            <a:off x="8038029" y="3672159"/>
            <a:ext cx="794077" cy="302229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B61616"/>
              </a:solidFill>
              <a:effectLst/>
              <a:uLnTx/>
              <a:uFillTx/>
              <a:latin typeface="Book Antiqua" panose="02040602050305030304"/>
              <a:ea typeface="黑体" panose="02010609060101010101" charset="-122"/>
              <a:cs typeface="+mn-cs"/>
            </a:endParaRPr>
          </a:p>
        </p:txBody>
      </p:sp>
      <p:sp>
        <p:nvSpPr>
          <p:cNvPr id="7" name="文本框 6"/>
          <p:cNvSpPr txBox="1"/>
          <p:nvPr/>
        </p:nvSpPr>
        <p:spPr>
          <a:xfrm>
            <a:off x="8000457" y="4938476"/>
            <a:ext cx="1536245" cy="369332"/>
          </a:xfrm>
          <a:prstGeom prst="rect">
            <a:avLst/>
          </a:prstGeom>
          <a:noFill/>
        </p:spPr>
        <p:txBody>
          <a:bodyPr wrap="square">
            <a:spAutoFit/>
          </a:bodyPr>
          <a:lstStyle/>
          <a:p>
            <a:pPr marL="0" marR="0" lvl="0" indent="0" algn="l" defTabSz="864235" rtl="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rPr>
              <a:t>Embedding</a:t>
            </a:r>
            <a:endParaRPr kumimoji="1" lang="zh-CN" altLang="en-US" sz="1800" b="1" i="0" u="none" strike="noStrike" kern="0" cap="none" spc="0" normalizeH="0" baseline="0" noProof="0" dirty="0">
              <a:ln>
                <a:noFill/>
              </a:ln>
              <a:solidFill>
                <a:srgbClr val="242C2D"/>
              </a:solidFill>
              <a:effectLst/>
              <a:uLnTx/>
              <a:uFillTx/>
              <a:latin typeface="等线" panose="02010600030101010101" charset="-122"/>
              <a:ea typeface="等线" panose="02010600030101010101" charset="-122"/>
              <a:cs typeface="+mn-cs"/>
              <a:sym typeface="+mn-ea"/>
            </a:endParaRPr>
          </a:p>
        </p:txBody>
      </p:sp>
      <p:sp>
        <p:nvSpPr>
          <p:cNvPr id="8" name="矩形 7"/>
          <p:cNvSpPr/>
          <p:nvPr/>
        </p:nvSpPr>
        <p:spPr>
          <a:xfrm>
            <a:off x="9034214" y="5627023"/>
            <a:ext cx="277832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Luo#, Xu#, Ma, Zhang*, JMLR, 2021</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黑体" panose="02010609060101010101" charset="-122"/>
              <a:cs typeface="+mn-cs"/>
            </a:endParaRPr>
          </a:p>
        </p:txBody>
      </p:sp>
      <p:sp>
        <p:nvSpPr>
          <p:cNvPr id="9" name="文本框 8"/>
          <p:cNvSpPr txBox="1"/>
          <p:nvPr/>
        </p:nvSpPr>
        <p:spPr>
          <a:xfrm>
            <a:off x="131800" y="978263"/>
            <a:ext cx="38975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Initial:</a:t>
            </a:r>
            <a:r>
              <a:rPr kumimoji="0" lang="zh-CN" alt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a:t>
            </a: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Neurons different</a:t>
            </a:r>
            <a:endParaRPr kumimoji="0" lang="zh-CN" alt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
        <p:nvSpPr>
          <p:cNvPr id="10" name="文本框 9"/>
          <p:cNvSpPr txBox="1"/>
          <p:nvPr/>
        </p:nvSpPr>
        <p:spPr>
          <a:xfrm>
            <a:off x="4526551" y="978263"/>
            <a:ext cx="4174067" cy="461665"/>
          </a:xfrm>
          <a:prstGeom prst="rect">
            <a:avLst/>
          </a:prstGeom>
          <a:noFill/>
        </p:spPr>
        <p:txBody>
          <a:bodyPr wrap="square" rtlCol="0">
            <a:spAutoFit/>
          </a:bodyPr>
          <a:lstStyle>
            <a:defPPr>
              <a:defRPr lang="zh-CN"/>
            </a:defPPr>
            <a:lvl1pPr>
              <a:defRPr sz="2400" b="1"/>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After</a:t>
            </a:r>
            <a:r>
              <a:rPr kumimoji="0" lang="zh-CN" alt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a:t>
            </a: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training: Clustered</a:t>
            </a:r>
            <a:endParaRPr kumimoji="0" lang="zh-CN" alt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
        <p:nvSpPr>
          <p:cNvPr id="11" name="文本框 10"/>
          <p:cNvSpPr txBox="1"/>
          <p:nvPr/>
        </p:nvSpPr>
        <p:spPr>
          <a:xfrm>
            <a:off x="8983579" y="977777"/>
            <a:ext cx="29254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Effective small net</a:t>
            </a:r>
            <a:endParaRPr kumimoji="0" lang="zh-CN" alt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latin typeface="Arial" panose="020B0604020202020204" pitchFamily="34" charset="0"/>
                <a:ea typeface="微软雅黑" panose="020B0503020204020204" charset="-122"/>
              </a:rPr>
              <a:t>版式类型</a:t>
            </a:r>
          </a:p>
        </p:txBody>
      </p:sp>
      <p:sp>
        <p:nvSpPr>
          <p:cNvPr id="11" name="文本框 10"/>
          <p:cNvSpPr txBox="1"/>
          <p:nvPr/>
        </p:nvSpPr>
        <p:spPr>
          <a:xfrm>
            <a:off x="7673810" y="1489615"/>
            <a:ext cx="4095891" cy="3896772"/>
          </a:xfrm>
          <a:prstGeom prst="rect">
            <a:avLst/>
          </a:prstGeom>
          <a:noFill/>
        </p:spPr>
        <p:txBody>
          <a:bodyPr wrap="square" rtlCol="0">
            <a:spAutoFit/>
          </a:bodyPr>
          <a:lstStyle/>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charset="-122"/>
              </a:rPr>
              <a:t>封面版式：</a:t>
            </a:r>
            <a:r>
              <a:rPr lang="en-US" altLang="zh-CN" sz="2800" b="1" dirty="0">
                <a:solidFill>
                  <a:schemeClr val="tx1">
                    <a:lumMod val="75000"/>
                    <a:lumOff val="25000"/>
                  </a:schemeClr>
                </a:solidFill>
                <a:latin typeface="Arial" panose="020B0604020202020204" pitchFamily="34" charset="0"/>
                <a:ea typeface="微软雅黑" panose="020B0503020204020204" charset="-122"/>
              </a:rPr>
              <a:t>6</a:t>
            </a:r>
            <a:r>
              <a:rPr lang="zh-CN" altLang="en-US" sz="2800" b="1" dirty="0">
                <a:solidFill>
                  <a:schemeClr val="tx1">
                    <a:lumMod val="75000"/>
                    <a:lumOff val="25000"/>
                  </a:schemeClr>
                </a:solidFill>
                <a:latin typeface="Arial" panose="020B0604020202020204" pitchFamily="34" charset="0"/>
                <a:ea typeface="微软雅黑" panose="020B050302020402020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charset="-122"/>
              </a:rPr>
              <a:t>目录版式：</a:t>
            </a:r>
            <a:r>
              <a:rPr lang="en-US" altLang="zh-CN" sz="2800" b="1" dirty="0">
                <a:solidFill>
                  <a:schemeClr val="tx1">
                    <a:lumMod val="75000"/>
                    <a:lumOff val="25000"/>
                  </a:schemeClr>
                </a:solidFill>
                <a:latin typeface="Arial" panose="020B0604020202020204" pitchFamily="34" charset="0"/>
                <a:ea typeface="微软雅黑" panose="020B0503020204020204" charset="-122"/>
              </a:rPr>
              <a:t>4</a:t>
            </a:r>
            <a:r>
              <a:rPr lang="zh-CN" altLang="en-US" sz="2800" b="1" dirty="0">
                <a:solidFill>
                  <a:schemeClr val="tx1">
                    <a:lumMod val="75000"/>
                    <a:lumOff val="25000"/>
                  </a:schemeClr>
                </a:solidFill>
                <a:latin typeface="Arial" panose="020B0604020202020204" pitchFamily="34" charset="0"/>
                <a:ea typeface="微软雅黑" panose="020B050302020402020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charset="-122"/>
              </a:rPr>
              <a:t>过渡页版式：</a:t>
            </a:r>
            <a:r>
              <a:rPr lang="en-US" altLang="zh-CN" sz="2800" b="1" dirty="0">
                <a:solidFill>
                  <a:schemeClr val="tx1">
                    <a:lumMod val="75000"/>
                    <a:lumOff val="25000"/>
                  </a:schemeClr>
                </a:solidFill>
                <a:latin typeface="Arial" panose="020B0604020202020204" pitchFamily="34" charset="0"/>
                <a:ea typeface="微软雅黑" panose="020B0503020204020204" charset="-122"/>
              </a:rPr>
              <a:t>3</a:t>
            </a:r>
            <a:r>
              <a:rPr lang="zh-CN" altLang="en-US" sz="2800" b="1" dirty="0">
                <a:solidFill>
                  <a:schemeClr val="tx1">
                    <a:lumMod val="75000"/>
                    <a:lumOff val="25000"/>
                  </a:schemeClr>
                </a:solidFill>
                <a:latin typeface="Arial" panose="020B0604020202020204" pitchFamily="34" charset="0"/>
                <a:ea typeface="微软雅黑" panose="020B050302020402020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charset="-122"/>
              </a:rPr>
              <a:t>内页版式：</a:t>
            </a:r>
            <a:r>
              <a:rPr lang="en-US" altLang="zh-CN" sz="2800" b="1" dirty="0">
                <a:solidFill>
                  <a:schemeClr val="tx1">
                    <a:lumMod val="75000"/>
                    <a:lumOff val="25000"/>
                  </a:schemeClr>
                </a:solidFill>
                <a:latin typeface="Arial" panose="020B0604020202020204" pitchFamily="34" charset="0"/>
                <a:ea typeface="微软雅黑" panose="020B0503020204020204" charset="-122"/>
              </a:rPr>
              <a:t>3</a:t>
            </a:r>
            <a:r>
              <a:rPr lang="zh-CN" altLang="en-US" sz="2800" b="1" dirty="0">
                <a:solidFill>
                  <a:schemeClr val="tx1">
                    <a:lumMod val="75000"/>
                    <a:lumOff val="25000"/>
                  </a:schemeClr>
                </a:solidFill>
                <a:latin typeface="Arial" panose="020B0604020202020204" pitchFamily="34" charset="0"/>
                <a:ea typeface="微软雅黑" panose="020B050302020402020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charset="-122"/>
              </a:rPr>
              <a:t>封底版式：</a:t>
            </a:r>
            <a:r>
              <a:rPr lang="en-US" altLang="zh-CN" sz="2800" b="1" dirty="0">
                <a:solidFill>
                  <a:schemeClr val="tx1">
                    <a:lumMod val="75000"/>
                    <a:lumOff val="25000"/>
                  </a:schemeClr>
                </a:solidFill>
                <a:latin typeface="Arial" panose="020B0604020202020204" pitchFamily="34" charset="0"/>
                <a:ea typeface="微软雅黑" panose="020B0503020204020204" charset="-122"/>
              </a:rPr>
              <a:t>3</a:t>
            </a:r>
            <a:r>
              <a:rPr lang="zh-CN" altLang="en-US" sz="2800" b="1" dirty="0">
                <a:solidFill>
                  <a:schemeClr val="tx1">
                    <a:lumMod val="75000"/>
                    <a:lumOff val="25000"/>
                  </a:schemeClr>
                </a:solidFill>
                <a:latin typeface="Arial" panose="020B0604020202020204" pitchFamily="34" charset="0"/>
                <a:ea typeface="微软雅黑" panose="020B0503020204020204" charset="-122"/>
              </a:rPr>
              <a:t>个</a:t>
            </a:r>
            <a:endParaRPr lang="en-US" altLang="zh-CN" sz="2800" b="1" dirty="0">
              <a:solidFill>
                <a:schemeClr val="tx1">
                  <a:lumMod val="75000"/>
                  <a:lumOff val="25000"/>
                </a:schemeClr>
              </a:solidFill>
              <a:latin typeface="Arial" panose="020B0604020202020204" pitchFamily="34" charset="0"/>
              <a:ea typeface="微软雅黑" panose="020B0503020204020204" charset="-122"/>
            </a:endParaRPr>
          </a:p>
          <a:p>
            <a:pPr>
              <a:lnSpc>
                <a:spcPct val="150000"/>
              </a:lnSpc>
            </a:pPr>
            <a:r>
              <a:rPr lang="zh-CN" altLang="en-US" sz="2800" b="1" dirty="0">
                <a:solidFill>
                  <a:schemeClr val="tx1">
                    <a:lumMod val="75000"/>
                    <a:lumOff val="25000"/>
                  </a:schemeClr>
                </a:solidFill>
                <a:latin typeface="Arial" panose="020B0604020202020204" pitchFamily="34" charset="0"/>
                <a:ea typeface="微软雅黑" panose="020B0503020204020204" charset="-122"/>
              </a:rPr>
              <a:t>空白页：</a:t>
            </a:r>
            <a:r>
              <a:rPr lang="en-US" altLang="zh-CN" sz="2800" b="1" dirty="0">
                <a:solidFill>
                  <a:schemeClr val="tx1">
                    <a:lumMod val="75000"/>
                    <a:lumOff val="25000"/>
                  </a:schemeClr>
                </a:solidFill>
                <a:latin typeface="Arial" panose="020B0604020202020204" pitchFamily="34" charset="0"/>
                <a:ea typeface="微软雅黑" panose="020B0503020204020204" charset="-122"/>
              </a:rPr>
              <a:t>1</a:t>
            </a:r>
            <a:r>
              <a:rPr lang="zh-CN" altLang="en-US" sz="2800" b="1" dirty="0">
                <a:solidFill>
                  <a:schemeClr val="tx1">
                    <a:lumMod val="75000"/>
                    <a:lumOff val="25000"/>
                  </a:schemeClr>
                </a:solidFill>
                <a:latin typeface="Arial" panose="020B0604020202020204" pitchFamily="34" charset="0"/>
                <a:ea typeface="微软雅黑" panose="020B0503020204020204" charset="-122"/>
              </a:rPr>
              <a:t>个</a:t>
            </a:r>
            <a:endParaRPr lang="zh-CN" altLang="en-US" sz="1600" b="1" dirty="0">
              <a:solidFill>
                <a:schemeClr val="tx1">
                  <a:lumMod val="75000"/>
                  <a:lumOff val="25000"/>
                </a:schemeClr>
              </a:solidFill>
              <a:latin typeface="Arial" panose="020B0604020202020204" pitchFamily="34" charset="0"/>
              <a:ea typeface="微软雅黑" panose="020B0503020204020204" charset="-122"/>
            </a:endParaRPr>
          </a:p>
        </p:txBody>
      </p:sp>
      <p:pic>
        <p:nvPicPr>
          <p:cNvPr id="4" name="图片 3"/>
          <p:cNvPicPr>
            <a:picLocks noChangeAspect="1"/>
          </p:cNvPicPr>
          <p:nvPr/>
        </p:nvPicPr>
        <p:blipFill>
          <a:blip r:embed="rId2"/>
          <a:stretch>
            <a:fillRect/>
          </a:stretch>
        </p:blipFill>
        <p:spPr>
          <a:xfrm>
            <a:off x="1028724" y="1489615"/>
            <a:ext cx="5673587" cy="3896772"/>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latin typeface="Arial" panose="020B0604020202020204" pitchFamily="34" charset="0"/>
                <a:ea typeface="微软雅黑" panose="020B0503020204020204" charset="-122"/>
              </a:rPr>
              <a:t>字体与配色</a:t>
            </a:r>
          </a:p>
        </p:txBody>
      </p:sp>
      <p:pic>
        <p:nvPicPr>
          <p:cNvPr id="6" name="图片 5"/>
          <p:cNvPicPr>
            <a:picLocks noChangeAspect="1"/>
          </p:cNvPicPr>
          <p:nvPr/>
        </p:nvPicPr>
        <p:blipFill>
          <a:blip r:embed="rId2"/>
          <a:stretch>
            <a:fillRect/>
          </a:stretch>
        </p:blipFill>
        <p:spPr>
          <a:xfrm>
            <a:off x="6096000" y="1158875"/>
            <a:ext cx="4181475" cy="4162425"/>
          </a:xfrm>
          <a:prstGeom prst="rect">
            <a:avLst/>
          </a:prstGeom>
          <a:effectLst>
            <a:outerShdw blurRad="50800" dist="38100" dir="2700000" algn="tl" rotWithShape="0">
              <a:prstClr val="black">
                <a:alpha val="40000"/>
              </a:prstClr>
            </a:outerShdw>
          </a:effectLst>
        </p:spPr>
      </p:pic>
      <p:pic>
        <p:nvPicPr>
          <p:cNvPr id="8" name="图片 7"/>
          <p:cNvPicPr>
            <a:picLocks noChangeAspect="1"/>
          </p:cNvPicPr>
          <p:nvPr/>
        </p:nvPicPr>
        <p:blipFill>
          <a:blip r:embed="rId3"/>
          <a:stretch>
            <a:fillRect/>
          </a:stretch>
        </p:blipFill>
        <p:spPr>
          <a:xfrm>
            <a:off x="8425770" y="3473450"/>
            <a:ext cx="1647825" cy="1304925"/>
          </a:xfrm>
          <a:prstGeom prst="rect">
            <a:avLst/>
          </a:prstGeom>
          <a:effectLst>
            <a:outerShdw blurRad="50800" dist="38100" dir="2700000" algn="tl" rotWithShape="0">
              <a:prstClr val="black">
                <a:alpha val="40000"/>
              </a:prstClr>
            </a:outerShdw>
          </a:effectLst>
        </p:spPr>
      </p:pic>
      <p:sp>
        <p:nvSpPr>
          <p:cNvPr id="9" name="文本框 8"/>
          <p:cNvSpPr txBox="1"/>
          <p:nvPr/>
        </p:nvSpPr>
        <p:spPr>
          <a:xfrm>
            <a:off x="681491" y="1115928"/>
            <a:ext cx="5791880" cy="1495538"/>
          </a:xfrm>
          <a:prstGeom prst="rect">
            <a:avLst/>
          </a:prstGeom>
          <a:noFill/>
        </p:spPr>
        <p:txBody>
          <a:bodyPr wrap="square" rtlCol="0">
            <a:spAutoFit/>
          </a:bodyPr>
          <a:lstStyle/>
          <a:p>
            <a:pPr>
              <a:lnSpc>
                <a:spcPct val="130000"/>
              </a:lnSpc>
            </a:pPr>
            <a:r>
              <a:rPr lang="zh-CN" altLang="en-US" sz="3200" dirty="0">
                <a:solidFill>
                  <a:schemeClr val="tx1">
                    <a:lumMod val="75000"/>
                    <a:lumOff val="25000"/>
                  </a:schemeClr>
                </a:solidFill>
                <a:latin typeface="Arial" panose="020B0604020202020204" pitchFamily="34" charset="0"/>
                <a:ea typeface="微软雅黑" panose="020B0503020204020204" charset="-122"/>
              </a:rPr>
              <a:t>标题：</a:t>
            </a:r>
            <a:endParaRPr lang="en-US" altLang="zh-CN" sz="3200" dirty="0">
              <a:solidFill>
                <a:schemeClr val="tx1">
                  <a:lumMod val="75000"/>
                  <a:lumOff val="25000"/>
                </a:schemeClr>
              </a:solidFill>
              <a:latin typeface="Arial" panose="020B0604020202020204" pitchFamily="34" charset="0"/>
              <a:ea typeface="微软雅黑" panose="020B0503020204020204" charset="-122"/>
            </a:endParaRPr>
          </a:p>
          <a:p>
            <a:pPr>
              <a:lnSpc>
                <a:spcPct val="130000"/>
              </a:lnSpc>
            </a:pPr>
            <a:r>
              <a:rPr lang="zh-CN" altLang="en-US" sz="2000" dirty="0">
                <a:solidFill>
                  <a:schemeClr val="tx1">
                    <a:lumMod val="75000"/>
                    <a:lumOff val="25000"/>
                  </a:schemeClr>
                </a:solidFill>
                <a:latin typeface="Arial" panose="020B0604020202020204" pitchFamily="34" charset="0"/>
                <a:ea typeface="微软雅黑" panose="020B0503020204020204" charset="-122"/>
              </a:rPr>
              <a:t>华为鸿蒙字体（简体中文）</a:t>
            </a:r>
            <a:r>
              <a:rPr lang="en-US" altLang="zh-CN" sz="2000" dirty="0">
                <a:solidFill>
                  <a:schemeClr val="tx1">
                    <a:lumMod val="75000"/>
                    <a:lumOff val="25000"/>
                  </a:schemeClr>
                </a:solidFill>
                <a:latin typeface="Arial" panose="020B0604020202020204" pitchFamily="34" charset="0"/>
                <a:ea typeface="微软雅黑" panose="020B0503020204020204" charset="-122"/>
              </a:rPr>
              <a:t>-</a:t>
            </a:r>
            <a:r>
              <a:rPr lang="zh-CN" altLang="en-US" sz="2000" dirty="0">
                <a:solidFill>
                  <a:schemeClr val="tx1">
                    <a:lumMod val="75000"/>
                    <a:lumOff val="25000"/>
                  </a:schemeClr>
                </a:solidFill>
                <a:latin typeface="Arial" panose="020B0604020202020204" pitchFamily="34" charset="0"/>
                <a:ea typeface="微软雅黑" panose="020B0503020204020204" charset="-122"/>
              </a:rPr>
              <a:t>黑</a:t>
            </a:r>
            <a:endParaRPr lang="en-US" altLang="zh-CN" sz="2000" dirty="0">
              <a:solidFill>
                <a:schemeClr val="tx1">
                  <a:lumMod val="75000"/>
                  <a:lumOff val="25000"/>
                </a:schemeClr>
              </a:solidFill>
              <a:latin typeface="Arial" panose="020B0604020202020204" pitchFamily="34" charset="0"/>
              <a:ea typeface="微软雅黑" panose="020B0503020204020204" charset="-122"/>
            </a:endParaRPr>
          </a:p>
          <a:p>
            <a:pPr>
              <a:lnSpc>
                <a:spcPct val="130000"/>
              </a:lnSpc>
            </a:pPr>
            <a:r>
              <a:rPr lang="en-US" altLang="zh-CN" sz="2000" dirty="0" err="1">
                <a:solidFill>
                  <a:schemeClr val="tx1">
                    <a:lumMod val="75000"/>
                    <a:lumOff val="25000"/>
                  </a:schemeClr>
                </a:solidFill>
                <a:latin typeface="Arial" panose="020B0604020202020204" pitchFamily="34" charset="0"/>
                <a:ea typeface="微软雅黑" panose="020B0503020204020204" charset="-122"/>
              </a:rPr>
              <a:t>HarmonyOS</a:t>
            </a:r>
            <a:r>
              <a:rPr lang="en-US" altLang="zh-CN" sz="2000" dirty="0">
                <a:solidFill>
                  <a:schemeClr val="tx1">
                    <a:lumMod val="75000"/>
                    <a:lumOff val="25000"/>
                  </a:schemeClr>
                </a:solidFill>
                <a:latin typeface="Arial" panose="020B0604020202020204" pitchFamily="34" charset="0"/>
                <a:ea typeface="微软雅黑" panose="020B0503020204020204" charset="-122"/>
              </a:rPr>
              <a:t> Sans SC Black</a:t>
            </a:r>
            <a:endParaRPr lang="zh-CN" altLang="en-US" sz="2000" dirty="0">
              <a:solidFill>
                <a:schemeClr val="tx1">
                  <a:lumMod val="75000"/>
                  <a:lumOff val="25000"/>
                </a:schemeClr>
              </a:solidFill>
              <a:latin typeface="Arial" panose="020B0604020202020204" pitchFamily="34" charset="0"/>
              <a:ea typeface="微软雅黑" panose="020B0503020204020204" charset="-122"/>
            </a:endParaRPr>
          </a:p>
        </p:txBody>
      </p:sp>
      <p:sp>
        <p:nvSpPr>
          <p:cNvPr id="10" name="文本框 9"/>
          <p:cNvSpPr txBox="1"/>
          <p:nvPr/>
        </p:nvSpPr>
        <p:spPr>
          <a:xfrm>
            <a:off x="681491" y="2960599"/>
            <a:ext cx="5748338" cy="1495538"/>
          </a:xfrm>
          <a:prstGeom prst="rect">
            <a:avLst/>
          </a:prstGeom>
          <a:noFill/>
        </p:spPr>
        <p:txBody>
          <a:bodyPr wrap="square" rtlCol="0">
            <a:spAutoFit/>
          </a:bodyPr>
          <a:lstStyle/>
          <a:p>
            <a:pPr>
              <a:lnSpc>
                <a:spcPct val="130000"/>
              </a:lnSpc>
            </a:pPr>
            <a:r>
              <a:rPr lang="zh-CN" altLang="en-US" sz="3200" dirty="0">
                <a:solidFill>
                  <a:schemeClr val="tx1">
                    <a:lumMod val="75000"/>
                    <a:lumOff val="25000"/>
                  </a:schemeClr>
                </a:solidFill>
                <a:latin typeface="Arial" panose="020B0604020202020204" pitchFamily="34" charset="0"/>
                <a:ea typeface="微软雅黑" panose="020B0503020204020204" charset="-122"/>
              </a:rPr>
              <a:t>正文：</a:t>
            </a:r>
            <a:endParaRPr lang="en-US" altLang="zh-CN" sz="3200" dirty="0">
              <a:solidFill>
                <a:schemeClr val="tx1">
                  <a:lumMod val="75000"/>
                  <a:lumOff val="25000"/>
                </a:schemeClr>
              </a:solidFill>
              <a:latin typeface="Arial" panose="020B0604020202020204" pitchFamily="34" charset="0"/>
              <a:ea typeface="微软雅黑" panose="020B0503020204020204" charset="-122"/>
            </a:endParaRPr>
          </a:p>
          <a:p>
            <a:pPr>
              <a:lnSpc>
                <a:spcPct val="130000"/>
              </a:lnSpc>
            </a:pPr>
            <a:r>
              <a:rPr lang="zh-CN" altLang="en-US" sz="2000" b="1" dirty="0">
                <a:solidFill>
                  <a:schemeClr val="tx1">
                    <a:lumMod val="75000"/>
                    <a:lumOff val="25000"/>
                  </a:schemeClr>
                </a:solidFill>
                <a:latin typeface="Arial" panose="020B0604020202020204" pitchFamily="34" charset="0"/>
                <a:ea typeface="微软雅黑" panose="020B0503020204020204" charset="-122"/>
              </a:rPr>
              <a:t>华为鸿蒙字体（简体中文）</a:t>
            </a:r>
            <a:r>
              <a:rPr lang="en-US" altLang="zh-CN" sz="2000" b="1" dirty="0">
                <a:solidFill>
                  <a:schemeClr val="tx1">
                    <a:lumMod val="75000"/>
                    <a:lumOff val="25000"/>
                  </a:schemeClr>
                </a:solidFill>
                <a:latin typeface="Arial" panose="020B0604020202020204" pitchFamily="34" charset="0"/>
                <a:ea typeface="微软雅黑" panose="020B0503020204020204" charset="-122"/>
              </a:rPr>
              <a:t>-</a:t>
            </a:r>
            <a:r>
              <a:rPr lang="zh-CN" altLang="en-US" sz="2000" b="1" dirty="0">
                <a:solidFill>
                  <a:schemeClr val="tx1">
                    <a:lumMod val="75000"/>
                    <a:lumOff val="25000"/>
                  </a:schemeClr>
                </a:solidFill>
                <a:latin typeface="Arial" panose="020B0604020202020204" pitchFamily="34" charset="0"/>
                <a:ea typeface="微软雅黑" panose="020B0503020204020204" charset="-122"/>
              </a:rPr>
              <a:t>轻</a:t>
            </a:r>
            <a:endParaRPr lang="en-US" altLang="zh-CN" sz="2000" b="1" dirty="0">
              <a:solidFill>
                <a:schemeClr val="tx1">
                  <a:lumMod val="75000"/>
                  <a:lumOff val="25000"/>
                </a:schemeClr>
              </a:solidFill>
              <a:latin typeface="Arial" panose="020B0604020202020204" pitchFamily="34" charset="0"/>
              <a:ea typeface="微软雅黑" panose="020B0503020204020204" charset="-122"/>
            </a:endParaRPr>
          </a:p>
          <a:p>
            <a:pPr>
              <a:lnSpc>
                <a:spcPct val="130000"/>
              </a:lnSpc>
            </a:pPr>
            <a:r>
              <a:rPr lang="fr-FR" altLang="zh-CN" sz="2000" b="1" dirty="0">
                <a:solidFill>
                  <a:schemeClr val="tx1">
                    <a:lumMod val="75000"/>
                    <a:lumOff val="25000"/>
                  </a:schemeClr>
                </a:solidFill>
                <a:latin typeface="Arial" panose="020B0604020202020204" pitchFamily="34" charset="0"/>
                <a:ea typeface="微软雅黑" panose="020B0503020204020204" charset="-122"/>
              </a:rPr>
              <a:t>HarmonyOS Sans SC Light</a:t>
            </a:r>
            <a:endParaRPr lang="zh-CN" altLang="en-US" sz="2000" b="1" dirty="0">
              <a:solidFill>
                <a:schemeClr val="tx1">
                  <a:lumMod val="75000"/>
                  <a:lumOff val="25000"/>
                </a:schemeClr>
              </a:solidFill>
              <a:latin typeface="Arial" panose="020B0604020202020204" pitchFamily="34" charset="0"/>
              <a:ea typeface="微软雅黑" panose="020B0503020204020204" charset="-122"/>
            </a:endParaRPr>
          </a:p>
        </p:txBody>
      </p:sp>
      <p:sp>
        <p:nvSpPr>
          <p:cNvPr id="11" name="文本框 10"/>
          <p:cNvSpPr txBox="1"/>
          <p:nvPr/>
        </p:nvSpPr>
        <p:spPr>
          <a:xfrm>
            <a:off x="421708" y="5855728"/>
            <a:ext cx="6833734" cy="382669"/>
          </a:xfrm>
          <a:prstGeom prst="rect">
            <a:avLst/>
          </a:prstGeom>
          <a:noFill/>
        </p:spPr>
        <p:txBody>
          <a:bodyPr wrap="square" rtlCol="0">
            <a:spAutoFit/>
          </a:bodyPr>
          <a:lstStyle/>
          <a:p>
            <a:pPr>
              <a:lnSpc>
                <a:spcPct val="130000"/>
              </a:lnSpc>
            </a:pPr>
            <a:r>
              <a:rPr lang="zh-CN" altLang="en-US" sz="1600" b="1" dirty="0">
                <a:solidFill>
                  <a:schemeClr val="bg2">
                    <a:lumMod val="50000"/>
                  </a:schemeClr>
                </a:solidFill>
                <a:latin typeface="Arial" panose="020B0604020202020204" pitchFamily="34" charset="0"/>
                <a:ea typeface="微软雅黑" panose="020B0503020204020204" charset="-122"/>
              </a:rPr>
              <a:t>说明：华为鸿蒙字体免费向社会开放使用，是鸿蒙操作系统的默认字体</a:t>
            </a:r>
            <a:endParaRPr lang="zh-CN" altLang="en-US" sz="1200" b="1" dirty="0">
              <a:solidFill>
                <a:schemeClr val="bg2">
                  <a:lumMod val="50000"/>
                </a:schemeClr>
              </a:soli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关联、互信息</a:t>
            </a:r>
            <a:endParaRPr lang="zh-CN" altLang="en-US" dirty="0">
              <a:latin typeface="Arial" panose="020B0604020202020204" pitchFamily="34" charset="0"/>
              <a:ea typeface="微软雅黑" panose="020B0503020204020204" charset="-122"/>
            </a:endParaRPr>
          </a:p>
        </p:txBody>
      </p:sp>
      <p:pic>
        <p:nvPicPr>
          <p:cNvPr id="5" name="图片 4"/>
          <p:cNvPicPr>
            <a:picLocks noChangeAspect="1"/>
          </p:cNvPicPr>
          <p:nvPr/>
        </p:nvPicPr>
        <p:blipFill>
          <a:blip r:embed="rId2"/>
          <a:stretch>
            <a:fillRect/>
          </a:stretch>
        </p:blipFill>
        <p:spPr>
          <a:xfrm>
            <a:off x="3356262" y="1336631"/>
            <a:ext cx="5479473" cy="698364"/>
          </a:xfrm>
          <a:prstGeom prst="rect">
            <a:avLst/>
          </a:prstGeom>
          <a:ln>
            <a:noFill/>
          </a:ln>
        </p:spPr>
      </p:pic>
      <p:pic>
        <p:nvPicPr>
          <p:cNvPr id="6" name="图片 5"/>
          <p:cNvPicPr>
            <a:picLocks noChangeAspect="1"/>
          </p:cNvPicPr>
          <p:nvPr/>
        </p:nvPicPr>
        <p:blipFill>
          <a:blip r:embed="rId3"/>
          <a:stretch>
            <a:fillRect/>
          </a:stretch>
        </p:blipFill>
        <p:spPr>
          <a:xfrm>
            <a:off x="3356262" y="2223370"/>
            <a:ext cx="5479473" cy="3820074"/>
          </a:xfrm>
          <a:prstGeom prst="rect">
            <a:avLst/>
          </a:prstGeom>
          <a:ln>
            <a:solidFill>
              <a:schemeClr val="tx1"/>
            </a:solidFill>
          </a:ln>
        </p:spPr>
      </p:pic>
      <p:sp>
        <p:nvSpPr>
          <p:cNvPr id="7" name="文本框 6"/>
          <p:cNvSpPr txBox="1"/>
          <p:nvPr/>
        </p:nvSpPr>
        <p:spPr>
          <a:xfrm>
            <a:off x="381368" y="2157749"/>
            <a:ext cx="4168962" cy="461665"/>
          </a:xfrm>
          <a:prstGeom prst="rect">
            <a:avLst/>
          </a:prstGeom>
          <a:noFill/>
        </p:spPr>
        <p:txBody>
          <a:bodyPr wrap="square" rtlCol="0">
            <a:spAutoFit/>
          </a:bodyPr>
          <a:lstStyle/>
          <a:p>
            <a:r>
              <a:rPr lang="zh-CN" altLang="en-US" sz="2400"/>
              <a:t>关联的衰减方式：</a:t>
            </a:r>
            <a:endParaRPr lang="zh-CN" altLang="en-US" sz="2400" dirty="0"/>
          </a:p>
        </p:txBody>
      </p:sp>
      <p:sp>
        <p:nvSpPr>
          <p:cNvPr id="9" name="矩形 8"/>
          <p:cNvSpPr/>
          <p:nvPr/>
        </p:nvSpPr>
        <p:spPr>
          <a:xfrm>
            <a:off x="381368" y="6581001"/>
            <a:ext cx="3573414" cy="276999"/>
          </a:xfrm>
          <a:prstGeom prst="rect">
            <a:avLst/>
          </a:prstGeom>
        </p:spPr>
        <p:txBody>
          <a:bodyPr wrap="square">
            <a:spAutoFit/>
          </a:bodyPr>
          <a:lstStyle/>
          <a:p>
            <a:r>
              <a:rPr lang="en-US" altLang="zh-CN" sz="1200" dirty="0">
                <a:latin typeface="Arial" panose="020B0604020202020204" pitchFamily="34" charset="0"/>
                <a:ea typeface="微软雅黑" panose="020B0503020204020204" charset="-122"/>
                <a:cs typeface="Times New Roman" panose="02020603050405020304" pitchFamily="18" charset="0"/>
              </a:rPr>
              <a:t>The statistics of natural images</a:t>
            </a:r>
            <a:r>
              <a:rPr lang="en-US" altLang="zh-CN" sz="1200">
                <a:latin typeface="Arial" panose="020B0604020202020204" pitchFamily="34" charset="0"/>
                <a:ea typeface="微软雅黑" panose="020B0503020204020204" charset="-122"/>
                <a:cs typeface="Times New Roman" panose="02020603050405020304" pitchFamily="18" charset="0"/>
              </a:rPr>
              <a:t>, Rudermant 1994</a:t>
            </a:r>
            <a:r>
              <a:rPr lang="en-US" altLang="zh-CN" sz="1200" dirty="0">
                <a:latin typeface="Arial" panose="020B0604020202020204" pitchFamily="34" charset="0"/>
                <a:ea typeface="微软雅黑" panose="020B0503020204020204" charset="-122"/>
                <a:cs typeface="Times New Roman" panose="02020603050405020304" pitchFamily="18" charset="0"/>
              </a:rPr>
              <a:t> </a:t>
            </a:r>
            <a:endParaRPr lang="zh-CN" alt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需要多少数据才能学到非关联的信息</a:t>
            </a:r>
            <a:endParaRPr lang="zh-CN" altLang="en-US" dirty="0">
              <a:latin typeface="Arial" panose="020B0604020202020204" pitchFamily="34" charset="0"/>
              <a:ea typeface="微软雅黑" panose="020B0503020204020204" charset="-122"/>
            </a:endParaRPr>
          </a:p>
        </p:txBody>
      </p:sp>
      <mc:AlternateContent xmlns:mc="http://schemas.openxmlformats.org/markup-compatibility/2006" xmlns:a14="http://schemas.microsoft.com/office/drawing/2010/main">
        <mc:Choice Requires="a14">
          <p:sp>
            <p:nvSpPr>
              <p:cNvPr id="2" name="内容占位符 1"/>
              <p:cNvSpPr txBox="1"/>
              <p:nvPr/>
            </p:nvSpPr>
            <p:spPr>
              <a:xfrm>
                <a:off x="366227" y="968375"/>
                <a:ext cx="11163300" cy="4921250"/>
              </a:xfrm>
              <a:prstGeom prst="rect">
                <a:avLst/>
              </a:prstGeom>
            </p:spPr>
            <p:txBody>
              <a:bodyPr/>
              <a:lstStyle>
                <a:lvl1pPr marL="241935" indent="-241935" algn="l" defTabSz="967740" rtl="0" eaLnBrk="1" latinLnBrk="0" hangingPunct="1">
                  <a:lnSpc>
                    <a:spcPct val="90000"/>
                  </a:lnSpc>
                  <a:spcBef>
                    <a:spcPts val="1060"/>
                  </a:spcBef>
                  <a:buFontTx/>
                  <a:buBlip>
                    <a:blip r:embed="rId2"/>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a:lnSpc>
                    <a:spcPct val="150000"/>
                  </a:lnSpc>
                </a:pPr>
                <a14:m>
                  <m:oMath xmlns:m="http://schemas.openxmlformats.org/officeDocument/2006/math">
                    <m:r>
                      <a:rPr lang="en-US" altLang="zh-CN" sz="2400" i="1" smtClean="0">
                        <a:solidFill>
                          <a:schemeClr val="tx1"/>
                        </a:solidFill>
                        <a:latin typeface="Cambria Math" panose="02040503050406030204" pitchFamily="18" charset="0"/>
                      </a:rPr>
                      <m:t>𝑥</m:t>
                    </m:r>
                    <m:r>
                      <a:rPr lang="en-US" altLang="zh-CN" sz="2400" i="1" smtClean="0">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𝑦</m:t>
                    </m:r>
                  </m:oMath>
                </a14:m>
                <a:r>
                  <a:rPr lang="zh-CN" altLang="en-US" sz="2400" dirty="0">
                    <a:solidFill>
                      <a:schemeClr val="tx1"/>
                    </a:solidFill>
                  </a:rPr>
                  <a:t> </a:t>
                </a:r>
                <a:r>
                  <a:rPr lang="en-US" altLang="zh-CN" sz="2400" dirty="0">
                    <a:solidFill>
                      <a:schemeClr val="tx1"/>
                    </a:solidFill>
                  </a:rPr>
                  <a:t>uncorrelated, mean zero, variance 1.</a:t>
                </a:r>
              </a:p>
              <a:p>
                <a:pPr>
                  <a:lnSpc>
                    <a:spcPct val="150000"/>
                  </a:lnSpc>
                </a:pPr>
                <a14:m>
                  <m:oMath xmlns:m="http://schemas.openxmlformats.org/officeDocument/2006/math">
                    <m:r>
                      <a:rPr lang="en-US" altLang="zh-CN" sz="2400" i="1" smtClean="0">
                        <a:solidFill>
                          <a:schemeClr val="tx1"/>
                        </a:solidFill>
                        <a:latin typeface="Cambria Math" panose="02040503050406030204" pitchFamily="18" charset="0"/>
                      </a:rPr>
                      <m:t>𝑐𝑜𝑣</m:t>
                    </m:r>
                    <m:d>
                      <m:dPr>
                        <m:ctrlPr>
                          <a:rPr lang="en-US" altLang="zh-CN" sz="2400" i="1" smtClean="0">
                            <a:solidFill>
                              <a:schemeClr val="tx1"/>
                            </a:solidFill>
                            <a:latin typeface="Cambria Math" panose="02040503050406030204" pitchFamily="18" charset="0"/>
                          </a:rPr>
                        </m:ctrlPr>
                      </m:dPr>
                      <m:e>
                        <m:r>
                          <a:rPr lang="en-US" altLang="zh-CN" sz="2400" i="1" smtClean="0">
                            <a:solidFill>
                              <a:schemeClr val="tx1"/>
                            </a:solidFill>
                            <a:latin typeface="Cambria Math" panose="02040503050406030204" pitchFamily="18" charset="0"/>
                          </a:rPr>
                          <m:t>𝑥</m:t>
                        </m:r>
                        <m:r>
                          <a:rPr lang="en-US" altLang="zh-CN" sz="2400" i="1" smtClean="0">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𝑦</m:t>
                        </m:r>
                      </m:e>
                    </m:d>
                    <m:r>
                      <a:rPr lang="en-US" altLang="zh-CN" sz="2400" i="1" smtClean="0">
                        <a:solidFill>
                          <a:schemeClr val="tx1"/>
                        </a:solidFill>
                        <a:latin typeface="Cambria Math" panose="02040503050406030204" pitchFamily="18" charset="0"/>
                      </a:rPr>
                      <m:t>=</m:t>
                    </m:r>
                    <m:nary>
                      <m:naryPr>
                        <m:chr m:val="∑"/>
                        <m:ctrlPr>
                          <a:rPr lang="en-US" altLang="zh-CN" sz="2400" i="1" smtClean="0">
                            <a:solidFill>
                              <a:schemeClr val="tx1"/>
                            </a:solidFill>
                            <a:latin typeface="Cambria Math" panose="02040503050406030204" pitchFamily="18" charset="0"/>
                          </a:rPr>
                        </m:ctrlPr>
                      </m:naryPr>
                      <m:sub>
                        <m:r>
                          <m:rPr>
                            <m:brk m:alnAt="23"/>
                          </m:rPr>
                          <a:rPr lang="en-US" altLang="zh-CN" sz="2400" i="1" smtClean="0">
                            <a:solidFill>
                              <a:schemeClr val="tx1"/>
                            </a:solidFill>
                            <a:latin typeface="Cambria Math" panose="02040503050406030204" pitchFamily="18" charset="0"/>
                          </a:rPr>
                          <m:t>𝑖</m:t>
                        </m:r>
                        <m:r>
                          <a:rPr lang="en-US" altLang="zh-CN" sz="2400" i="1" smtClean="0">
                            <a:solidFill>
                              <a:schemeClr val="tx1"/>
                            </a:solidFill>
                            <a:latin typeface="Cambria Math" panose="02040503050406030204" pitchFamily="18" charset="0"/>
                          </a:rPr>
                          <m:t>=1</m:t>
                        </m:r>
                      </m:sub>
                      <m:sup>
                        <m:r>
                          <a:rPr lang="en-US" altLang="zh-CN" sz="2400" i="1" smtClean="0">
                            <a:solidFill>
                              <a:schemeClr val="tx1"/>
                            </a:solidFill>
                            <a:latin typeface="Cambria Math" panose="02040503050406030204" pitchFamily="18" charset="0"/>
                          </a:rPr>
                          <m:t>𝑛</m:t>
                        </m:r>
                      </m:sup>
                      <m:e>
                        <m:sSub>
                          <m:sSubPr>
                            <m:ctrlPr>
                              <a:rPr lang="en-US" altLang="zh-CN" sz="2400" i="1" smtClean="0">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𝑥</m:t>
                            </m:r>
                          </m:e>
                          <m:sub>
                            <m:r>
                              <a:rPr lang="en-US" altLang="zh-CN" sz="2400" i="1" smtClean="0">
                                <a:solidFill>
                                  <a:schemeClr val="tx1"/>
                                </a:solidFill>
                                <a:latin typeface="Cambria Math" panose="02040503050406030204" pitchFamily="18" charset="0"/>
                              </a:rPr>
                              <m:t>𝑖</m:t>
                            </m:r>
                          </m:sub>
                        </m:sSub>
                        <m:sSub>
                          <m:sSubPr>
                            <m:ctrlPr>
                              <a:rPr lang="en-US" altLang="zh-CN" sz="2400" i="1" smtClean="0">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𝑦</m:t>
                            </m:r>
                          </m:e>
                          <m:sub>
                            <m:r>
                              <a:rPr lang="en-US" altLang="zh-CN" sz="2400" i="1" smtClean="0">
                                <a:solidFill>
                                  <a:schemeClr val="tx1"/>
                                </a:solidFill>
                                <a:latin typeface="Cambria Math" panose="02040503050406030204" pitchFamily="18" charset="0"/>
                              </a:rPr>
                              <m:t>𝑖</m:t>
                            </m:r>
                          </m:sub>
                        </m:sSub>
                        <m:r>
                          <a:rPr lang="en-US" altLang="zh-CN" sz="2400" i="1" smtClean="0">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𝑛</m:t>
                        </m:r>
                      </m:e>
                    </m:nary>
                  </m:oMath>
                </a14:m>
                <a:endParaRPr lang="en-US" altLang="zh-CN" sz="2400" dirty="0">
                  <a:solidFill>
                    <a:schemeClr val="tx1"/>
                  </a:solidFill>
                </a:endParaRPr>
              </a:p>
              <a:p>
                <a:pPr>
                  <a:lnSpc>
                    <a:spcPct val="150000"/>
                  </a:lnSpc>
                </a:pPr>
                <a14:m>
                  <m:oMath xmlns:m="http://schemas.openxmlformats.org/officeDocument/2006/math">
                    <m:r>
                      <a:rPr lang="en-US" altLang="zh-CN" sz="2400" i="1">
                        <a:solidFill>
                          <a:schemeClr val="tx1"/>
                        </a:solidFill>
                        <a:latin typeface="Cambria Math" panose="02040503050406030204" pitchFamily="18" charset="0"/>
                      </a:rPr>
                      <m:t>𝐸</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𝑐𝑜𝑣</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e>
                    </m:d>
                    <m:r>
                      <a:rPr lang="en-US" altLang="zh-CN" sz="2400" i="1" smtClean="0">
                        <a:solidFill>
                          <a:schemeClr val="tx1"/>
                        </a:solidFill>
                        <a:latin typeface="Cambria Math" panose="02040503050406030204" pitchFamily="18" charset="0"/>
                      </a:rPr>
                      <m:t>=0</m:t>
                    </m:r>
                  </m:oMath>
                </a14:m>
                <a:endParaRPr lang="en-US" altLang="zh-CN" sz="2400" dirty="0">
                  <a:solidFill>
                    <a:schemeClr val="tx1"/>
                  </a:solidFill>
                </a:endParaRPr>
              </a:p>
              <a:p>
                <a:pPr>
                  <a:lnSpc>
                    <a:spcPct val="150000"/>
                  </a:lnSpc>
                </a:pPr>
                <a14:m>
                  <m:oMath xmlns:m="http://schemas.openxmlformats.org/officeDocument/2006/math">
                    <m:r>
                      <a:rPr lang="en-US" altLang="zh-CN" sz="2400" i="1" smtClean="0">
                        <a:solidFill>
                          <a:schemeClr val="tx1"/>
                        </a:solidFill>
                        <a:latin typeface="Cambria Math" panose="02040503050406030204" pitchFamily="18" charset="0"/>
                      </a:rPr>
                      <m:t>𝑉𝑎𝑟</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𝑐𝑜𝑣</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e>
                    </m:d>
                    <m:r>
                      <a:rPr lang="en-US" altLang="zh-CN" sz="2400" i="1" smtClean="0">
                        <a:solidFill>
                          <a:schemeClr val="tx1"/>
                        </a:solidFill>
                        <a:latin typeface="Cambria Math" panose="02040503050406030204" pitchFamily="18" charset="0"/>
                      </a:rPr>
                      <m:t>~</m:t>
                    </m:r>
                    <m:f>
                      <m:fPr>
                        <m:ctrlPr>
                          <a:rPr lang="en-US" altLang="zh-CN" sz="2400" i="1" smtClean="0">
                            <a:solidFill>
                              <a:schemeClr val="tx1"/>
                            </a:solidFill>
                            <a:latin typeface="Cambria Math" panose="02040503050406030204" pitchFamily="18" charset="0"/>
                          </a:rPr>
                        </m:ctrlPr>
                      </m:fPr>
                      <m:num>
                        <m:r>
                          <a:rPr lang="en-US" altLang="zh-CN" sz="2400" i="1" smtClean="0">
                            <a:solidFill>
                              <a:schemeClr val="tx1"/>
                            </a:solidFill>
                            <a:latin typeface="Cambria Math" panose="02040503050406030204" pitchFamily="18" charset="0"/>
                          </a:rPr>
                          <m:t>1</m:t>
                        </m:r>
                      </m:num>
                      <m:den>
                        <m:r>
                          <a:rPr lang="en-US" altLang="zh-CN" sz="2400" i="1" smtClean="0">
                            <a:solidFill>
                              <a:schemeClr val="tx1"/>
                            </a:solidFill>
                            <a:latin typeface="Cambria Math" panose="02040503050406030204" pitchFamily="18" charset="0"/>
                          </a:rPr>
                          <m:t>𝑛</m:t>
                        </m:r>
                      </m:den>
                    </m:f>
                  </m:oMath>
                </a14:m>
                <a:endParaRPr lang="en-US" altLang="zh-CN" sz="2400" dirty="0">
                  <a:solidFill>
                    <a:schemeClr val="tx1"/>
                  </a:solidFill>
                </a:endParaRPr>
              </a:p>
              <a:p>
                <a:pPr>
                  <a:lnSpc>
                    <a:spcPct val="150000"/>
                  </a:lnSpc>
                </a:pPr>
                <a:r>
                  <a:rPr lang="en-US" altLang="zh-CN" sz="2400" dirty="0">
                    <a:solidFill>
                      <a:schemeClr val="tx1"/>
                    </a:solidFill>
                  </a:rPr>
                  <a:t>Example: to order of </a:t>
                </a:r>
                <a14:m>
                  <m:oMath xmlns:m="http://schemas.openxmlformats.org/officeDocument/2006/math">
                    <m:sSup>
                      <m:sSupPr>
                        <m:ctrlPr>
                          <a:rPr lang="en-US" altLang="zh-CN" sz="2400" i="1" smtClean="0">
                            <a:solidFill>
                              <a:schemeClr val="tx1"/>
                            </a:solidFill>
                            <a:latin typeface="Cambria Math" panose="02040503050406030204" pitchFamily="18" charset="0"/>
                          </a:rPr>
                        </m:ctrlPr>
                      </m:sSupPr>
                      <m:e>
                        <m:r>
                          <a:rPr lang="en-US" altLang="zh-CN" sz="2400" i="1" smtClean="0">
                            <a:solidFill>
                              <a:schemeClr val="tx1"/>
                            </a:solidFill>
                            <a:latin typeface="Cambria Math" panose="02040503050406030204" pitchFamily="18" charset="0"/>
                          </a:rPr>
                          <m:t>10</m:t>
                        </m:r>
                      </m:e>
                      <m:sup>
                        <m:r>
                          <a:rPr lang="en-US" altLang="zh-CN" sz="2400" i="1" smtClean="0">
                            <a:solidFill>
                              <a:schemeClr val="tx1"/>
                            </a:solidFill>
                            <a:latin typeface="Cambria Math" panose="02040503050406030204" pitchFamily="18" charset="0"/>
                          </a:rPr>
                          <m:t>−3</m:t>
                        </m:r>
                      </m:sup>
                    </m:sSup>
                  </m:oMath>
                </a14:m>
                <a:r>
                  <a:rPr lang="en-US" altLang="zh-CN" sz="2400" dirty="0">
                    <a:solidFill>
                      <a:schemeClr val="tx1"/>
                    </a:solidFill>
                  </a:rPr>
                  <a:t>, need </a:t>
                </a:r>
                <a14:m>
                  <m:oMath xmlns:m="http://schemas.openxmlformats.org/officeDocument/2006/math">
                    <m:sSup>
                      <m:sSupPr>
                        <m:ctrlPr>
                          <a:rPr lang="en-US" altLang="zh-CN" sz="2400" i="1" smtClean="0">
                            <a:solidFill>
                              <a:schemeClr val="tx1"/>
                            </a:solidFill>
                            <a:latin typeface="Cambria Math" panose="02040503050406030204" pitchFamily="18" charset="0"/>
                          </a:rPr>
                        </m:ctrlPr>
                      </m:sSupPr>
                      <m:e>
                        <m:r>
                          <a:rPr lang="en-US" altLang="zh-CN" sz="2400" i="1" smtClean="0">
                            <a:solidFill>
                              <a:schemeClr val="tx1"/>
                            </a:solidFill>
                            <a:latin typeface="Cambria Math" panose="02040503050406030204" pitchFamily="18" charset="0"/>
                          </a:rPr>
                          <m:t>10</m:t>
                        </m:r>
                      </m:e>
                      <m:sup>
                        <m:r>
                          <a:rPr lang="en-US" altLang="zh-CN" sz="2400" i="1" smtClean="0">
                            <a:solidFill>
                              <a:schemeClr val="tx1"/>
                            </a:solidFill>
                            <a:latin typeface="Cambria Math" panose="02040503050406030204" pitchFamily="18" charset="0"/>
                          </a:rPr>
                          <m:t>6</m:t>
                        </m:r>
                      </m:sup>
                    </m:sSup>
                  </m:oMath>
                </a14:m>
                <a:r>
                  <a:rPr lang="en-US" altLang="zh-CN" sz="2400" dirty="0">
                    <a:solidFill>
                      <a:schemeClr val="tx1"/>
                    </a:solidFill>
                  </a:rPr>
                  <a:t> samples</a:t>
                </a:r>
              </a:p>
              <a:p>
                <a:pPr>
                  <a:lnSpc>
                    <a:spcPct val="150000"/>
                  </a:lnSpc>
                </a:pPr>
                <a:r>
                  <a:rPr lang="en-US" altLang="zh-CN" sz="2400" dirty="0">
                    <a:solidFill>
                      <a:schemeClr val="tx1"/>
                    </a:solidFill>
                  </a:rPr>
                  <a:t>Structure is needed for special data</a:t>
                </a:r>
              </a:p>
              <a:p>
                <a:endParaRPr lang="zh-CN" altLang="en-US" sz="2400" dirty="0">
                  <a:solidFill>
                    <a:schemeClr val="tx1"/>
                  </a:solidFill>
                </a:endParaRPr>
              </a:p>
            </p:txBody>
          </p:sp>
        </mc:Choice>
        <mc:Fallback xmlns="">
          <p:sp>
            <p:nvSpPr>
              <p:cNvPr id="2" name="内容占位符 1"/>
              <p:cNvSpPr txBox="1">
                <a:spLocks noRot="1" noChangeAspect="1" noMove="1" noResize="1" noEditPoints="1" noAdjustHandles="1" noChangeArrowheads="1" noChangeShapeType="1" noTextEdit="1"/>
              </p:cNvSpPr>
              <p:nvPr/>
            </p:nvSpPr>
            <p:spPr>
              <a:xfrm>
                <a:off x="366227" y="968375"/>
                <a:ext cx="11163300" cy="4921250"/>
              </a:xfrm>
              <a:prstGeom prst="rect">
                <a:avLst/>
              </a:prstGeom>
              <a:blipFill rotWithShape="1">
                <a:blip r:embed="rId3"/>
                <a:stretch>
                  <a:fillRect l="-4" r="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6" name="矩形 5"/>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028819" y="-6066"/>
            <a:ext cx="1553630" cy="1569660"/>
          </a:xfrm>
          <a:prstGeom prst="rect">
            <a:avLst/>
          </a:prstGeom>
          <a:solidFill>
            <a:schemeClr val="tx2"/>
          </a:solidFill>
        </p:spPr>
        <p:txBody>
          <a:bodyPr wrap="none">
            <a:spAutoFit/>
          </a:bodyPr>
          <a:lstStyle/>
          <a:p>
            <a:pPr lvl="0" algn="ctr"/>
            <a:r>
              <a:rPr lang="en-US" altLang="zh-CN" sz="9600" b="1">
                <a:solidFill>
                  <a:schemeClr val="bg1"/>
                </a:solidFill>
                <a:latin typeface="Arial" panose="020B0604020202020204" pitchFamily="34" charset="0"/>
                <a:ea typeface="微软雅黑" panose="020B0503020204020204" charset="-122"/>
              </a:rPr>
              <a:t>02</a:t>
            </a:r>
            <a:endParaRPr lang="zh-CN" altLang="en-US" sz="9600" b="1" dirty="0">
              <a:solidFill>
                <a:schemeClr val="bg1"/>
              </a:solidFill>
              <a:latin typeface="Arial" panose="020B0604020202020204" pitchFamily="34" charset="0"/>
              <a:ea typeface="微软雅黑" panose="020B0503020204020204" charset="-122"/>
            </a:endParaRPr>
          </a:p>
        </p:txBody>
      </p:sp>
      <p:sp>
        <p:nvSpPr>
          <p:cNvPr id="8" name="矩形 7"/>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p:cNvSpPr/>
          <p:nvPr/>
        </p:nvSpPr>
        <p:spPr>
          <a:xfrm>
            <a:off x="2687385" y="2214264"/>
            <a:ext cx="2236510" cy="1323439"/>
          </a:xfrm>
          <a:prstGeom prst="rect">
            <a:avLst/>
          </a:prstGeom>
        </p:spPr>
        <p:txBody>
          <a:bodyPr wrap="none">
            <a:spAutoFit/>
          </a:bodyPr>
          <a:lstStyle/>
          <a:p>
            <a:pPr algn="ctr"/>
            <a:r>
              <a:rPr lang="zh-CN" altLang="en-US" sz="4000" b="1">
                <a:solidFill>
                  <a:srgbClr val="C8161E"/>
                </a:solidFill>
                <a:latin typeface="Arial" panose="020B0604020202020204" pitchFamily="34" charset="0"/>
                <a:ea typeface="微软雅黑" panose="020B0503020204020204" charset="-122"/>
                <a:cs typeface="+mj-cs"/>
              </a:rPr>
              <a:t>大脑如何</a:t>
            </a:r>
            <a:endParaRPr lang="en-US" altLang="zh-CN" sz="4000" b="1">
              <a:solidFill>
                <a:srgbClr val="C8161E"/>
              </a:solidFill>
              <a:latin typeface="Arial" panose="020B0604020202020204" pitchFamily="34" charset="0"/>
              <a:ea typeface="微软雅黑" panose="020B0503020204020204" charset="-122"/>
              <a:cs typeface="+mj-cs"/>
            </a:endParaRPr>
          </a:p>
          <a:p>
            <a:pPr algn="ctr"/>
            <a:r>
              <a:rPr lang="zh-CN" altLang="en-US" sz="4000" b="1">
                <a:solidFill>
                  <a:srgbClr val="C8161E"/>
                </a:solidFill>
                <a:latin typeface="Arial" panose="020B0604020202020204" pitchFamily="34" charset="0"/>
                <a:ea typeface="微软雅黑" panose="020B0503020204020204" charset="-122"/>
                <a:cs typeface="+mj-cs"/>
              </a:rPr>
              <a:t>处理数据</a:t>
            </a:r>
            <a:endParaRPr lang="zh-CN" altLang="en-US" dirty="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t>Feature extraction in brain</a:t>
            </a:r>
            <a:endParaRPr lang="zh-CN" altLang="en-US" dirty="0">
              <a:latin typeface="Arial" panose="020B0604020202020204" pitchFamily="34" charset="0"/>
              <a:ea typeface="微软雅黑" panose="020B0503020204020204" charset="-122"/>
            </a:endParaRPr>
          </a:p>
        </p:txBody>
      </p:sp>
      <p:pic>
        <p:nvPicPr>
          <p:cNvPr id="2" name="media.io_Hubel  Wiesel - V1c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86389" y="1448113"/>
            <a:ext cx="7043154" cy="39617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t>Feature extraction in brain</a:t>
            </a:r>
            <a:endParaRPr lang="zh-CN" altLang="en-US" dirty="0">
              <a:latin typeface="Arial" panose="020B0604020202020204" pitchFamily="34" charset="0"/>
              <a:ea typeface="微软雅黑" panose="020B0503020204020204" charset="-122"/>
            </a:endParaRPr>
          </a:p>
        </p:txBody>
      </p:sp>
      <p:pic>
        <p:nvPicPr>
          <p:cNvPr id="4" name="图片 3"/>
          <p:cNvPicPr>
            <a:picLocks noChangeAspect="1"/>
          </p:cNvPicPr>
          <p:nvPr/>
        </p:nvPicPr>
        <p:blipFill>
          <a:blip r:embed="rId2"/>
          <a:stretch>
            <a:fillRect/>
          </a:stretch>
        </p:blipFill>
        <p:spPr>
          <a:xfrm>
            <a:off x="599288" y="2651506"/>
            <a:ext cx="6562212" cy="3486072"/>
          </a:xfrm>
          <a:prstGeom prst="rect">
            <a:avLst/>
          </a:prstGeom>
        </p:spPr>
      </p:pic>
      <p:pic>
        <p:nvPicPr>
          <p:cNvPr id="5" name="图片 4"/>
          <p:cNvPicPr>
            <a:picLocks noChangeAspect="1"/>
          </p:cNvPicPr>
          <p:nvPr/>
        </p:nvPicPr>
        <p:blipFill>
          <a:blip r:embed="rId3"/>
          <a:stretch>
            <a:fillRect/>
          </a:stretch>
        </p:blipFill>
        <p:spPr>
          <a:xfrm>
            <a:off x="7581440" y="3130145"/>
            <a:ext cx="3842135" cy="2528793"/>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808967" y="996801"/>
            <a:ext cx="2854066" cy="14650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t>Visual Path</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2"/>
          <a:stretch>
            <a:fillRect/>
          </a:stretch>
        </p:blipFill>
        <p:spPr>
          <a:xfrm>
            <a:off x="2733764" y="1284837"/>
            <a:ext cx="6724471" cy="4288325"/>
          </a:xfrm>
          <a:prstGeom prst="rect">
            <a:avLst/>
          </a:prstGeom>
          <a:ln>
            <a:solidFill>
              <a:schemeClr val="tx1"/>
            </a:solidFill>
          </a:ln>
        </p:spPr>
      </p:pic>
      <p:sp>
        <p:nvSpPr>
          <p:cNvPr id="3" name="矩形 2"/>
          <p:cNvSpPr/>
          <p:nvPr/>
        </p:nvSpPr>
        <p:spPr>
          <a:xfrm>
            <a:off x="381368" y="6573152"/>
            <a:ext cx="6538029" cy="276999"/>
          </a:xfrm>
          <a:prstGeom prst="rect">
            <a:avLst/>
          </a:prstGeom>
        </p:spPr>
        <p:txBody>
          <a:bodyPr wrap="square">
            <a:spAutoFit/>
          </a:bodyPr>
          <a:lstStyle/>
          <a:p>
            <a:r>
              <a:rPr lang="en-US" altLang="zh-CN" sz="1200" dirty="0">
                <a:latin typeface="Arial" panose="020B0604020202020204" pitchFamily="34" charset="0"/>
                <a:ea typeface="微软雅黑" panose="020B0503020204020204" charset="-122"/>
                <a:cs typeface="Times New Roman" panose="02020603050405020304" pitchFamily="18" charset="0"/>
              </a:rPr>
              <a:t>Peter Dayan and L.F. </a:t>
            </a:r>
            <a:r>
              <a:rPr lang="en-US" altLang="zh-CN" sz="1200">
                <a:latin typeface="Arial" panose="020B0604020202020204" pitchFamily="34" charset="0"/>
                <a:ea typeface="微软雅黑" panose="020B0503020204020204" charset="-122"/>
                <a:cs typeface="Times New Roman" panose="02020603050405020304" pitchFamily="18" charset="0"/>
              </a:rPr>
              <a:t>Abbott </a:t>
            </a:r>
            <a:r>
              <a:rPr lang="en-US" altLang="zh-CN" sz="1200" dirty="0">
                <a:latin typeface="Arial" panose="020B0604020202020204" pitchFamily="34" charset="0"/>
                <a:ea typeface="微软雅黑" panose="020B0503020204020204" charset="-122"/>
                <a:cs typeface="Times New Roman" panose="02020603050405020304" pitchFamily="18" charset="0"/>
              </a:rPr>
              <a:t>Theoretical Neuroscience</a:t>
            </a:r>
            <a:endParaRPr lang="zh-CN" alt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latin typeface="GillSans-Bold"/>
              </a:rPr>
              <a:t>Hubel &amp; Wiesel</a:t>
            </a:r>
            <a:r>
              <a:rPr lang="en-US" altLang="zh-CN">
                <a:latin typeface="GillSans"/>
              </a:rPr>
              <a:t> model</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2"/>
          <a:stretch>
            <a:fillRect/>
          </a:stretch>
        </p:blipFill>
        <p:spPr>
          <a:xfrm>
            <a:off x="239785" y="1000806"/>
            <a:ext cx="6032804" cy="4921498"/>
          </a:xfrm>
          <a:prstGeom prst="rect">
            <a:avLst/>
          </a:prstGeom>
        </p:spPr>
      </p:pic>
      <p:pic>
        <p:nvPicPr>
          <p:cNvPr id="3" name="图片 2"/>
          <p:cNvPicPr>
            <a:picLocks noChangeAspect="1"/>
          </p:cNvPicPr>
          <p:nvPr/>
        </p:nvPicPr>
        <p:blipFill>
          <a:blip r:embed="rId3"/>
          <a:stretch>
            <a:fillRect/>
          </a:stretch>
        </p:blipFill>
        <p:spPr>
          <a:xfrm>
            <a:off x="6801309" y="941973"/>
            <a:ext cx="4180776" cy="2574005"/>
          </a:xfrm>
          <a:prstGeom prst="rect">
            <a:avLst/>
          </a:prstGeom>
        </p:spPr>
      </p:pic>
      <p:pic>
        <p:nvPicPr>
          <p:cNvPr id="4" name="图片 3"/>
          <p:cNvPicPr>
            <a:picLocks noChangeAspect="1"/>
          </p:cNvPicPr>
          <p:nvPr/>
        </p:nvPicPr>
        <p:blipFill>
          <a:blip r:embed="rId4"/>
          <a:stretch>
            <a:fillRect/>
          </a:stretch>
        </p:blipFill>
        <p:spPr>
          <a:xfrm>
            <a:off x="6801309" y="3474808"/>
            <a:ext cx="3559045" cy="2447496"/>
          </a:xfrm>
          <a:prstGeom prst="rect">
            <a:avLst/>
          </a:prstGeom>
        </p:spPr>
      </p:pic>
      <p:sp>
        <p:nvSpPr>
          <p:cNvPr id="6" name="文本框 5"/>
          <p:cNvSpPr txBox="1"/>
          <p:nvPr/>
        </p:nvSpPr>
        <p:spPr>
          <a:xfrm>
            <a:off x="9688882" y="2869647"/>
            <a:ext cx="2107332" cy="646331"/>
          </a:xfrm>
          <a:prstGeom prst="rect">
            <a:avLst/>
          </a:prstGeom>
          <a:noFill/>
          <a:ln>
            <a:solidFill>
              <a:schemeClr val="tx2"/>
            </a:solidFill>
          </a:ln>
        </p:spPr>
        <p:txBody>
          <a:bodyPr wrap="square">
            <a:spAutoFit/>
          </a:bodyPr>
          <a:lstStyle/>
          <a:p>
            <a:pPr algn="ctr"/>
            <a:r>
              <a:rPr lang="en-US" altLang="zh-CN" b="1"/>
              <a:t>Why this is a convolution?</a:t>
            </a:r>
            <a:endParaRPr lang="zh-CN" altLang="en-US"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latin typeface="Arial" panose="020B0604020202020204" pitchFamily="34" charset="0"/>
                <a:ea typeface="微软雅黑" panose="020B0503020204020204" charset="-122"/>
              </a:rPr>
              <a:t>What a image looks like</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rotWithShape="1">
          <a:blip r:embed="rId2"/>
          <a:srcRect l="3017" r="7408"/>
          <a:stretch>
            <a:fillRect/>
          </a:stretch>
        </p:blipFill>
        <p:spPr>
          <a:xfrm>
            <a:off x="6444137" y="1075025"/>
            <a:ext cx="4320000" cy="4315032"/>
          </a:xfrm>
          <a:prstGeom prst="rect">
            <a:avLst/>
          </a:prstGeom>
          <a:ln w="25400">
            <a:solidFill>
              <a:schemeClr val="tx1"/>
            </a:solidFill>
          </a:ln>
        </p:spPr>
      </p:pic>
      <p:graphicFrame>
        <p:nvGraphicFramePr>
          <p:cNvPr id="3" name="表格 3"/>
          <p:cNvGraphicFramePr>
            <a:graphicFrameLocks noGrp="1"/>
          </p:cNvGraphicFramePr>
          <p:nvPr/>
        </p:nvGraphicFramePr>
        <p:xfrm>
          <a:off x="1209089" y="1075025"/>
          <a:ext cx="4319997" cy="4319997"/>
        </p:xfrm>
        <a:graphic>
          <a:graphicData uri="http://schemas.openxmlformats.org/drawingml/2006/table">
            <a:tbl>
              <a:tblPr>
                <a:tableStyleId>{5C22544A-7EE6-4342-B048-85BDC9FD1C3A}</a:tableStyleId>
              </a:tblPr>
              <a:tblGrid>
                <a:gridCol w="392727">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gridCol w="392727">
                  <a:extLst>
                    <a:ext uri="{9D8B030D-6E8A-4147-A177-3AD203B41FA5}">
                      <a16:colId xmlns:a16="http://schemas.microsoft.com/office/drawing/2014/main" val="20010"/>
                    </a:ext>
                  </a:extLst>
                </a:gridCol>
              </a:tblGrid>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7</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16</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12</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7</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5</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8</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18</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20</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20</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20</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a:t>20</a:t>
                      </a:r>
                      <a:endParaRPr lang="zh-CN" altLang="en-US"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92727">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t>0</a:t>
                      </a:r>
                      <a:endParaRPr lang="zh-CN" alt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0BC566C-E554-B630-CD7C-815CCD0E73FA}"/>
              </a:ext>
            </a:extLst>
          </p:cNvPr>
          <p:cNvSpPr>
            <a:spLocks noGrp="1"/>
          </p:cNvSpPr>
          <p:nvPr>
            <p:ph type="title"/>
          </p:nvPr>
        </p:nvSpPr>
        <p:spPr/>
        <p:txBody>
          <a:bodyPr/>
          <a:lstStyle/>
          <a:p>
            <a:r>
              <a:rPr lang="zh-CN" altLang="en-US"/>
              <a:t>主要内容</a:t>
            </a:r>
          </a:p>
        </p:txBody>
      </p:sp>
      <p:sp>
        <p:nvSpPr>
          <p:cNvPr id="7" name="内容占位符 6">
            <a:extLst>
              <a:ext uri="{FF2B5EF4-FFF2-40B4-BE49-F238E27FC236}">
                <a16:creationId xmlns:a16="http://schemas.microsoft.com/office/drawing/2014/main" id="{1080D6D2-F29E-1B2B-71E8-3C9DA8A8920F}"/>
              </a:ext>
            </a:extLst>
          </p:cNvPr>
          <p:cNvSpPr>
            <a:spLocks noGrp="1"/>
          </p:cNvSpPr>
          <p:nvPr>
            <p:ph sz="quarter" idx="10"/>
          </p:nvPr>
        </p:nvSpPr>
        <p:spPr/>
        <p:txBody>
          <a:bodyPr/>
          <a:lstStyle/>
          <a:p>
            <a:r>
              <a:rPr lang="zh-CN" altLang="zh-CN" sz="1800" dirty="0">
                <a:effectLst/>
                <a:ea typeface="微软雅黑" panose="020B0503020204020204" pitchFamily="34" charset="-122"/>
                <a:cs typeface="微软雅黑" panose="020B0503020204020204" pitchFamily="34" charset="-122"/>
              </a:rPr>
              <a:t>基本网络结构</a:t>
            </a:r>
            <a:endParaRPr lang="en-US" altLang="zh-CN" sz="1800" dirty="0">
              <a:effectLst/>
              <a:ea typeface="微软雅黑" panose="020B0503020204020204" pitchFamily="34" charset="-122"/>
              <a:cs typeface="微软雅黑" panose="020B0503020204020204" pitchFamily="34" charset="-122"/>
            </a:endParaRPr>
          </a:p>
          <a:p>
            <a:pPr lvl="1"/>
            <a:r>
              <a:rPr lang="zh-CN" altLang="zh-CN" sz="1415" dirty="0">
                <a:effectLst/>
                <a:ea typeface="微软雅黑" panose="020B0503020204020204" pitchFamily="34" charset="-122"/>
                <a:cs typeface="微软雅黑" panose="020B0503020204020204" pitchFamily="34" charset="-122"/>
              </a:rPr>
              <a:t>全链接和卷积网络，残差网络</a:t>
            </a:r>
            <a:endParaRPr lang="en-US" altLang="zh-CN" sz="1415" dirty="0">
              <a:ea typeface="微软雅黑" panose="020B0503020204020204" pitchFamily="34" charset="-122"/>
              <a:cs typeface="微软雅黑" panose="020B0503020204020204" pitchFamily="34" charset="-122"/>
            </a:endParaRPr>
          </a:p>
          <a:p>
            <a:r>
              <a:rPr lang="zh-CN" altLang="zh-CN" sz="1800" dirty="0">
                <a:effectLst/>
                <a:ea typeface="微软雅黑" panose="020B0503020204020204" pitchFamily="34" charset="-122"/>
                <a:cs typeface="微软雅黑" panose="020B0503020204020204" pitchFamily="34" charset="-122"/>
              </a:rPr>
              <a:t>损失函数</a:t>
            </a:r>
            <a:endParaRPr lang="en-US" altLang="zh-CN" sz="1800" dirty="0">
              <a:effectLst/>
              <a:ea typeface="微软雅黑" panose="020B0503020204020204" pitchFamily="34" charset="-122"/>
              <a:cs typeface="微软雅黑" panose="020B0503020204020204" pitchFamily="34" charset="-122"/>
            </a:endParaRPr>
          </a:p>
          <a:p>
            <a:r>
              <a:rPr lang="zh-CN" altLang="zh-CN" sz="1800" dirty="0">
                <a:effectLst/>
                <a:ea typeface="微软雅黑" panose="020B0503020204020204" pitchFamily="34" charset="-122"/>
                <a:cs typeface="微软雅黑" panose="020B0503020204020204" pitchFamily="34" charset="-122"/>
              </a:rPr>
              <a:t>优化方法</a:t>
            </a:r>
            <a:endParaRPr lang="en-US" altLang="zh-CN" sz="1800" dirty="0">
              <a:effectLst/>
              <a:ea typeface="微软雅黑" panose="020B0503020204020204" pitchFamily="34" charset="-122"/>
              <a:cs typeface="微软雅黑" panose="020B0503020204020204" pitchFamily="34" charset="-122"/>
            </a:endParaRPr>
          </a:p>
          <a:p>
            <a:r>
              <a:rPr lang="zh-CN" altLang="zh-CN" sz="1800" dirty="0">
                <a:effectLst/>
                <a:ea typeface="微软雅黑" panose="020B0503020204020204" pitchFamily="34" charset="-122"/>
                <a:cs typeface="微软雅黑" panose="020B0503020204020204" pitchFamily="34" charset="-122"/>
              </a:rPr>
              <a:t>泛化及重要现象</a:t>
            </a:r>
            <a:endParaRPr lang="zh-CN" altLang="en-US" dirty="0"/>
          </a:p>
        </p:txBody>
      </p:sp>
    </p:spTree>
    <p:extLst>
      <p:ext uri="{BB962C8B-B14F-4D97-AF65-F5344CB8AC3E}">
        <p14:creationId xmlns:p14="http://schemas.microsoft.com/office/powerpoint/2010/main" val="83277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卷积运算</a:t>
            </a:r>
            <a:endParaRPr lang="zh-CN" altLang="en-US"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381368" y="5126461"/>
            <a:ext cx="7614041" cy="1219263"/>
          </a:xfrm>
          <a:prstGeom prst="rect">
            <a:avLst/>
          </a:prstGeom>
        </p:spPr>
      </p:pic>
      <p:sp>
        <p:nvSpPr>
          <p:cNvPr id="109" name="矩形 108"/>
          <p:cNvSpPr/>
          <p:nvPr/>
        </p:nvSpPr>
        <p:spPr>
          <a:xfrm>
            <a:off x="381368" y="137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0" name="矩形 109"/>
          <p:cNvSpPr/>
          <p:nvPr/>
        </p:nvSpPr>
        <p:spPr>
          <a:xfrm>
            <a:off x="381368" y="209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矩形 110"/>
          <p:cNvSpPr/>
          <p:nvPr/>
        </p:nvSpPr>
        <p:spPr>
          <a:xfrm>
            <a:off x="381368" y="281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2" name="矩形 111"/>
          <p:cNvSpPr/>
          <p:nvPr/>
        </p:nvSpPr>
        <p:spPr>
          <a:xfrm>
            <a:off x="381368" y="353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3" name="矩形 112"/>
          <p:cNvSpPr/>
          <p:nvPr/>
        </p:nvSpPr>
        <p:spPr>
          <a:xfrm>
            <a:off x="381368" y="425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4" name="矩形 113"/>
          <p:cNvSpPr/>
          <p:nvPr/>
        </p:nvSpPr>
        <p:spPr>
          <a:xfrm>
            <a:off x="1101368" y="137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5" name="矩形 114"/>
          <p:cNvSpPr/>
          <p:nvPr/>
        </p:nvSpPr>
        <p:spPr>
          <a:xfrm>
            <a:off x="1101368" y="209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6" name="矩形 115"/>
          <p:cNvSpPr/>
          <p:nvPr/>
        </p:nvSpPr>
        <p:spPr>
          <a:xfrm>
            <a:off x="1101368" y="281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7" name="矩形 116"/>
          <p:cNvSpPr/>
          <p:nvPr/>
        </p:nvSpPr>
        <p:spPr>
          <a:xfrm>
            <a:off x="1101368" y="353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8" name="矩形 117"/>
          <p:cNvSpPr/>
          <p:nvPr/>
        </p:nvSpPr>
        <p:spPr>
          <a:xfrm>
            <a:off x="1101368" y="425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9" name="矩形 118"/>
          <p:cNvSpPr/>
          <p:nvPr/>
        </p:nvSpPr>
        <p:spPr>
          <a:xfrm>
            <a:off x="1821368" y="137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0" name="矩形 119"/>
          <p:cNvSpPr/>
          <p:nvPr/>
        </p:nvSpPr>
        <p:spPr>
          <a:xfrm>
            <a:off x="1821368" y="209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1" name="矩形 120"/>
          <p:cNvSpPr/>
          <p:nvPr/>
        </p:nvSpPr>
        <p:spPr>
          <a:xfrm>
            <a:off x="1821368" y="281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2" name="矩形 121"/>
          <p:cNvSpPr/>
          <p:nvPr/>
        </p:nvSpPr>
        <p:spPr>
          <a:xfrm>
            <a:off x="1821368" y="353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3" name="矩形 122"/>
          <p:cNvSpPr/>
          <p:nvPr/>
        </p:nvSpPr>
        <p:spPr>
          <a:xfrm>
            <a:off x="1821368" y="425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4" name="矩形 123"/>
          <p:cNvSpPr/>
          <p:nvPr/>
        </p:nvSpPr>
        <p:spPr>
          <a:xfrm>
            <a:off x="2541368" y="137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5" name="矩形 124"/>
          <p:cNvSpPr/>
          <p:nvPr/>
        </p:nvSpPr>
        <p:spPr>
          <a:xfrm>
            <a:off x="2541368" y="209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6" name="矩形 125"/>
          <p:cNvSpPr/>
          <p:nvPr/>
        </p:nvSpPr>
        <p:spPr>
          <a:xfrm>
            <a:off x="2541368" y="281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7" name="矩形 126"/>
          <p:cNvSpPr/>
          <p:nvPr/>
        </p:nvSpPr>
        <p:spPr>
          <a:xfrm>
            <a:off x="2541368" y="353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8" name="矩形 127"/>
          <p:cNvSpPr/>
          <p:nvPr/>
        </p:nvSpPr>
        <p:spPr>
          <a:xfrm>
            <a:off x="2541368" y="425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9" name="矩形 128"/>
          <p:cNvSpPr/>
          <p:nvPr/>
        </p:nvSpPr>
        <p:spPr>
          <a:xfrm>
            <a:off x="3261368" y="137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0" name="矩形 129"/>
          <p:cNvSpPr/>
          <p:nvPr/>
        </p:nvSpPr>
        <p:spPr>
          <a:xfrm>
            <a:off x="3261368" y="209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1" name="矩形 130"/>
          <p:cNvSpPr/>
          <p:nvPr/>
        </p:nvSpPr>
        <p:spPr>
          <a:xfrm>
            <a:off x="3261368" y="281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2" name="矩形 131"/>
          <p:cNvSpPr/>
          <p:nvPr/>
        </p:nvSpPr>
        <p:spPr>
          <a:xfrm>
            <a:off x="3261368" y="353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3" name="矩形 132"/>
          <p:cNvSpPr/>
          <p:nvPr/>
        </p:nvSpPr>
        <p:spPr>
          <a:xfrm>
            <a:off x="3261368" y="4259368"/>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4" name="矩形 133"/>
          <p:cNvSpPr/>
          <p:nvPr/>
        </p:nvSpPr>
        <p:spPr>
          <a:xfrm>
            <a:off x="4505107" y="2099368"/>
            <a:ext cx="720000" cy="720000"/>
          </a:xfrm>
          <a:prstGeom prst="rect">
            <a:avLst/>
          </a:prstGeom>
          <a:solidFill>
            <a:srgbClr val="44546A">
              <a:lumMod val="40000"/>
              <a:lumOff val="6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5" name="矩形 134"/>
          <p:cNvSpPr/>
          <p:nvPr/>
        </p:nvSpPr>
        <p:spPr>
          <a:xfrm>
            <a:off x="4505107" y="2819368"/>
            <a:ext cx="720000" cy="720000"/>
          </a:xfrm>
          <a:prstGeom prst="rect">
            <a:avLst/>
          </a:prstGeom>
          <a:solidFill>
            <a:srgbClr val="44546A">
              <a:lumMod val="40000"/>
              <a:lumOff val="6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6" name="矩形 135"/>
          <p:cNvSpPr/>
          <p:nvPr/>
        </p:nvSpPr>
        <p:spPr>
          <a:xfrm>
            <a:off x="4505107" y="3539368"/>
            <a:ext cx="720000" cy="720000"/>
          </a:xfrm>
          <a:prstGeom prst="rect">
            <a:avLst/>
          </a:prstGeom>
          <a:solidFill>
            <a:srgbClr val="44546A">
              <a:lumMod val="40000"/>
              <a:lumOff val="6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7" name="矩形 136"/>
          <p:cNvSpPr/>
          <p:nvPr/>
        </p:nvSpPr>
        <p:spPr>
          <a:xfrm>
            <a:off x="5225107" y="2099368"/>
            <a:ext cx="720000" cy="720000"/>
          </a:xfrm>
          <a:prstGeom prst="rect">
            <a:avLst/>
          </a:prstGeom>
          <a:solidFill>
            <a:srgbClr val="44546A">
              <a:lumMod val="40000"/>
              <a:lumOff val="6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8" name="矩形 137"/>
          <p:cNvSpPr/>
          <p:nvPr/>
        </p:nvSpPr>
        <p:spPr>
          <a:xfrm>
            <a:off x="5225107" y="2819368"/>
            <a:ext cx="720000" cy="720000"/>
          </a:xfrm>
          <a:prstGeom prst="rect">
            <a:avLst/>
          </a:prstGeom>
          <a:solidFill>
            <a:srgbClr val="44546A">
              <a:lumMod val="40000"/>
              <a:lumOff val="6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39" name="矩形 138"/>
          <p:cNvSpPr/>
          <p:nvPr/>
        </p:nvSpPr>
        <p:spPr>
          <a:xfrm>
            <a:off x="5225107" y="3539368"/>
            <a:ext cx="720000" cy="720000"/>
          </a:xfrm>
          <a:prstGeom prst="rect">
            <a:avLst/>
          </a:prstGeom>
          <a:solidFill>
            <a:srgbClr val="44546A">
              <a:lumMod val="40000"/>
              <a:lumOff val="6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0" name="矩形 139"/>
          <p:cNvSpPr/>
          <p:nvPr/>
        </p:nvSpPr>
        <p:spPr>
          <a:xfrm>
            <a:off x="5945107" y="2099368"/>
            <a:ext cx="720000" cy="720000"/>
          </a:xfrm>
          <a:prstGeom prst="rect">
            <a:avLst/>
          </a:prstGeom>
          <a:solidFill>
            <a:srgbClr val="44546A">
              <a:lumMod val="40000"/>
              <a:lumOff val="6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1" name="矩形 140"/>
          <p:cNvSpPr/>
          <p:nvPr/>
        </p:nvSpPr>
        <p:spPr>
          <a:xfrm>
            <a:off x="5945107" y="2819368"/>
            <a:ext cx="720000" cy="720000"/>
          </a:xfrm>
          <a:prstGeom prst="rect">
            <a:avLst/>
          </a:prstGeom>
          <a:solidFill>
            <a:srgbClr val="44546A">
              <a:lumMod val="40000"/>
              <a:lumOff val="6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2" name="矩形 141"/>
          <p:cNvSpPr/>
          <p:nvPr/>
        </p:nvSpPr>
        <p:spPr>
          <a:xfrm>
            <a:off x="5945107" y="3539368"/>
            <a:ext cx="720000" cy="720000"/>
          </a:xfrm>
          <a:prstGeom prst="rect">
            <a:avLst/>
          </a:prstGeom>
          <a:solidFill>
            <a:srgbClr val="44546A">
              <a:lumMod val="40000"/>
              <a:lumOff val="6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3" name="文本框 142"/>
          <p:cNvSpPr txBox="1"/>
          <p:nvPr/>
        </p:nvSpPr>
        <p:spPr>
          <a:xfrm>
            <a:off x="1055647" y="232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(x-1,y+1)</a:t>
            </a:r>
            <a:endParaRPr kumimoji="0" lang="zh-CN" altLang="en-US" sz="1200" b="1" i="0" u="none" strike="noStrike" kern="0" cap="none" spc="0" normalizeH="0" baseline="0" noProof="0">
              <a:ln>
                <a:noFill/>
              </a:ln>
              <a:solidFill>
                <a:prstClr val="black"/>
              </a:solidFill>
              <a:effectLst/>
              <a:uLnTx/>
              <a:uFillTx/>
            </a:endParaRPr>
          </a:p>
        </p:txBody>
      </p:sp>
      <p:sp>
        <p:nvSpPr>
          <p:cNvPr id="144" name="文本框 143"/>
          <p:cNvSpPr txBox="1"/>
          <p:nvPr/>
        </p:nvSpPr>
        <p:spPr>
          <a:xfrm>
            <a:off x="1775647" y="232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(x,y+1)</a:t>
            </a:r>
            <a:endParaRPr kumimoji="0" lang="zh-CN" altLang="en-US" sz="1200" b="1" i="0" u="none" strike="noStrike" kern="0" cap="none" spc="0" normalizeH="0" baseline="0" noProof="0">
              <a:ln>
                <a:noFill/>
              </a:ln>
              <a:solidFill>
                <a:prstClr val="black"/>
              </a:solidFill>
              <a:effectLst/>
              <a:uLnTx/>
              <a:uFillTx/>
            </a:endParaRPr>
          </a:p>
        </p:txBody>
      </p:sp>
      <p:sp>
        <p:nvSpPr>
          <p:cNvPr id="145" name="文本框 144"/>
          <p:cNvSpPr txBox="1"/>
          <p:nvPr/>
        </p:nvSpPr>
        <p:spPr>
          <a:xfrm>
            <a:off x="2495647" y="232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(x+1,y+1)</a:t>
            </a:r>
            <a:endParaRPr kumimoji="0" lang="zh-CN" altLang="en-US" sz="1200" b="1" i="0" u="none" strike="noStrike" kern="0" cap="none" spc="0" normalizeH="0" baseline="0" noProof="0">
              <a:ln>
                <a:noFill/>
              </a:ln>
              <a:solidFill>
                <a:prstClr val="black"/>
              </a:solidFill>
              <a:effectLst/>
              <a:uLnTx/>
              <a:uFillTx/>
            </a:endParaRPr>
          </a:p>
        </p:txBody>
      </p:sp>
      <p:sp>
        <p:nvSpPr>
          <p:cNvPr id="146" name="文本框 145"/>
          <p:cNvSpPr txBox="1"/>
          <p:nvPr/>
        </p:nvSpPr>
        <p:spPr>
          <a:xfrm>
            <a:off x="1055647" y="304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(x-1,y)</a:t>
            </a:r>
            <a:endParaRPr kumimoji="0" lang="zh-CN" altLang="en-US" sz="1200" b="1" i="0" u="none" strike="noStrike" kern="0" cap="none" spc="0" normalizeH="0" baseline="0" noProof="0">
              <a:ln>
                <a:noFill/>
              </a:ln>
              <a:solidFill>
                <a:prstClr val="black"/>
              </a:solidFill>
              <a:effectLst/>
              <a:uLnTx/>
              <a:uFillTx/>
            </a:endParaRPr>
          </a:p>
        </p:txBody>
      </p:sp>
      <p:sp>
        <p:nvSpPr>
          <p:cNvPr id="147" name="文本框 146"/>
          <p:cNvSpPr txBox="1"/>
          <p:nvPr/>
        </p:nvSpPr>
        <p:spPr>
          <a:xfrm>
            <a:off x="1775647" y="304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(x,y)</a:t>
            </a:r>
            <a:endParaRPr kumimoji="0" lang="zh-CN" altLang="en-US" sz="1200" b="1" i="0" u="none" strike="noStrike" kern="0" cap="none" spc="0" normalizeH="0" baseline="0" noProof="0">
              <a:ln>
                <a:noFill/>
              </a:ln>
              <a:solidFill>
                <a:prstClr val="black"/>
              </a:solidFill>
              <a:effectLst/>
              <a:uLnTx/>
              <a:uFillTx/>
            </a:endParaRPr>
          </a:p>
        </p:txBody>
      </p:sp>
      <p:sp>
        <p:nvSpPr>
          <p:cNvPr id="148" name="文本框 147"/>
          <p:cNvSpPr txBox="1"/>
          <p:nvPr/>
        </p:nvSpPr>
        <p:spPr>
          <a:xfrm>
            <a:off x="2495647" y="304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(x+1,y)</a:t>
            </a:r>
            <a:endParaRPr kumimoji="0" lang="zh-CN" altLang="en-US" sz="1200" b="1" i="0" u="none" strike="noStrike" kern="0" cap="none" spc="0" normalizeH="0" baseline="0" noProof="0">
              <a:ln>
                <a:noFill/>
              </a:ln>
              <a:solidFill>
                <a:prstClr val="black"/>
              </a:solidFill>
              <a:effectLst/>
              <a:uLnTx/>
              <a:uFillTx/>
            </a:endParaRPr>
          </a:p>
        </p:txBody>
      </p:sp>
      <p:sp>
        <p:nvSpPr>
          <p:cNvPr id="149" name="文本框 148"/>
          <p:cNvSpPr txBox="1"/>
          <p:nvPr/>
        </p:nvSpPr>
        <p:spPr>
          <a:xfrm>
            <a:off x="1055647" y="376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(x-1,y-1)</a:t>
            </a:r>
            <a:endParaRPr kumimoji="0" lang="zh-CN" altLang="en-US" sz="1200" b="1" i="0" u="none" strike="noStrike" kern="0" cap="none" spc="0" normalizeH="0" baseline="0" noProof="0">
              <a:ln>
                <a:noFill/>
              </a:ln>
              <a:solidFill>
                <a:prstClr val="black"/>
              </a:solidFill>
              <a:effectLst/>
              <a:uLnTx/>
              <a:uFillTx/>
            </a:endParaRPr>
          </a:p>
        </p:txBody>
      </p:sp>
      <p:sp>
        <p:nvSpPr>
          <p:cNvPr id="150" name="文本框 149"/>
          <p:cNvSpPr txBox="1"/>
          <p:nvPr/>
        </p:nvSpPr>
        <p:spPr>
          <a:xfrm>
            <a:off x="1775647" y="376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(x,y-1)</a:t>
            </a:r>
            <a:endParaRPr kumimoji="0" lang="zh-CN" altLang="en-US" sz="1200" b="1" i="0" u="none" strike="noStrike" kern="0" cap="none" spc="0" normalizeH="0" baseline="0" noProof="0">
              <a:ln>
                <a:noFill/>
              </a:ln>
              <a:solidFill>
                <a:prstClr val="black"/>
              </a:solidFill>
              <a:effectLst/>
              <a:uLnTx/>
              <a:uFillTx/>
            </a:endParaRPr>
          </a:p>
        </p:txBody>
      </p:sp>
      <p:sp>
        <p:nvSpPr>
          <p:cNvPr id="151" name="文本框 150"/>
          <p:cNvSpPr txBox="1"/>
          <p:nvPr/>
        </p:nvSpPr>
        <p:spPr>
          <a:xfrm>
            <a:off x="2495647" y="376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(x+1,y-1)</a:t>
            </a:r>
            <a:endParaRPr kumimoji="0" lang="zh-CN" altLang="en-US" sz="1200" b="1" i="0" u="none" strike="noStrike" kern="0" cap="none" spc="0" normalizeH="0" baseline="0" noProof="0">
              <a:ln>
                <a:noFill/>
              </a:ln>
              <a:solidFill>
                <a:prstClr val="black"/>
              </a:solidFill>
              <a:effectLst/>
              <a:uLnTx/>
              <a:uFillTx/>
            </a:endParaRPr>
          </a:p>
        </p:txBody>
      </p:sp>
      <p:sp>
        <p:nvSpPr>
          <p:cNvPr id="152" name="文本框 151"/>
          <p:cNvSpPr txBox="1"/>
          <p:nvPr/>
        </p:nvSpPr>
        <p:spPr>
          <a:xfrm>
            <a:off x="4457222" y="232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g(-1,1)</a:t>
            </a:r>
            <a:endParaRPr kumimoji="0" lang="zh-CN" altLang="en-US" sz="1200" b="1" i="0" u="none" strike="noStrike" kern="0" cap="none" spc="0" normalizeH="0" baseline="0" noProof="0">
              <a:ln>
                <a:noFill/>
              </a:ln>
              <a:solidFill>
                <a:prstClr val="black"/>
              </a:solidFill>
              <a:effectLst/>
              <a:uLnTx/>
              <a:uFillTx/>
            </a:endParaRPr>
          </a:p>
        </p:txBody>
      </p:sp>
      <p:sp>
        <p:nvSpPr>
          <p:cNvPr id="153" name="文本框 152"/>
          <p:cNvSpPr txBox="1"/>
          <p:nvPr/>
        </p:nvSpPr>
        <p:spPr>
          <a:xfrm>
            <a:off x="5177222" y="232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g(0,1)</a:t>
            </a:r>
            <a:endParaRPr kumimoji="0" lang="zh-CN" altLang="en-US" sz="1200" b="1" i="0" u="none" strike="noStrike" kern="0" cap="none" spc="0" normalizeH="0" baseline="0" noProof="0">
              <a:ln>
                <a:noFill/>
              </a:ln>
              <a:solidFill>
                <a:prstClr val="black"/>
              </a:solidFill>
              <a:effectLst/>
              <a:uLnTx/>
              <a:uFillTx/>
            </a:endParaRPr>
          </a:p>
        </p:txBody>
      </p:sp>
      <p:sp>
        <p:nvSpPr>
          <p:cNvPr id="154" name="文本框 153"/>
          <p:cNvSpPr txBox="1"/>
          <p:nvPr/>
        </p:nvSpPr>
        <p:spPr>
          <a:xfrm>
            <a:off x="5897222" y="232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g(1,1)</a:t>
            </a:r>
            <a:endParaRPr kumimoji="0" lang="zh-CN" altLang="en-US" sz="1200" b="1" i="0" u="none" strike="noStrike" kern="0" cap="none" spc="0" normalizeH="0" baseline="0" noProof="0">
              <a:ln>
                <a:noFill/>
              </a:ln>
              <a:solidFill>
                <a:prstClr val="black"/>
              </a:solidFill>
              <a:effectLst/>
              <a:uLnTx/>
              <a:uFillTx/>
            </a:endParaRPr>
          </a:p>
        </p:txBody>
      </p:sp>
      <p:sp>
        <p:nvSpPr>
          <p:cNvPr id="155" name="文本框 154"/>
          <p:cNvSpPr txBox="1"/>
          <p:nvPr/>
        </p:nvSpPr>
        <p:spPr>
          <a:xfrm>
            <a:off x="4465930" y="304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g(-1,0)</a:t>
            </a:r>
            <a:endParaRPr kumimoji="0" lang="zh-CN" altLang="en-US" sz="1200" b="1" i="0" u="none" strike="noStrike" kern="0" cap="none" spc="0" normalizeH="0" baseline="0" noProof="0">
              <a:ln>
                <a:noFill/>
              </a:ln>
              <a:solidFill>
                <a:prstClr val="black"/>
              </a:solidFill>
              <a:effectLst/>
              <a:uLnTx/>
              <a:uFillTx/>
            </a:endParaRPr>
          </a:p>
        </p:txBody>
      </p:sp>
      <p:sp>
        <p:nvSpPr>
          <p:cNvPr id="156" name="文本框 155"/>
          <p:cNvSpPr txBox="1"/>
          <p:nvPr/>
        </p:nvSpPr>
        <p:spPr>
          <a:xfrm>
            <a:off x="5185930" y="304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g(0,0)</a:t>
            </a:r>
            <a:endParaRPr kumimoji="0" lang="zh-CN" altLang="en-US" sz="1200" b="1" i="0" u="none" strike="noStrike" kern="0" cap="none" spc="0" normalizeH="0" baseline="0" noProof="0">
              <a:ln>
                <a:noFill/>
              </a:ln>
              <a:solidFill>
                <a:prstClr val="black"/>
              </a:solidFill>
              <a:effectLst/>
              <a:uLnTx/>
              <a:uFillTx/>
            </a:endParaRPr>
          </a:p>
        </p:txBody>
      </p:sp>
      <p:sp>
        <p:nvSpPr>
          <p:cNvPr id="157" name="文本框 156"/>
          <p:cNvSpPr txBox="1"/>
          <p:nvPr/>
        </p:nvSpPr>
        <p:spPr>
          <a:xfrm>
            <a:off x="5905930" y="3040868"/>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g(1,0)</a:t>
            </a:r>
            <a:endParaRPr kumimoji="0" lang="zh-CN" altLang="en-US" sz="1200" b="1" i="0" u="none" strike="noStrike" kern="0" cap="none" spc="0" normalizeH="0" baseline="0" noProof="0">
              <a:ln>
                <a:noFill/>
              </a:ln>
              <a:solidFill>
                <a:prstClr val="black"/>
              </a:solidFill>
              <a:effectLst/>
              <a:uLnTx/>
              <a:uFillTx/>
            </a:endParaRPr>
          </a:p>
        </p:txBody>
      </p:sp>
      <p:sp>
        <p:nvSpPr>
          <p:cNvPr id="158" name="文本框 157"/>
          <p:cNvSpPr txBox="1"/>
          <p:nvPr/>
        </p:nvSpPr>
        <p:spPr>
          <a:xfrm>
            <a:off x="4474638" y="3749304"/>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g(-1,-1)</a:t>
            </a:r>
            <a:endParaRPr kumimoji="0" lang="zh-CN" altLang="en-US" sz="1200" b="1" i="0" u="none" strike="noStrike" kern="0" cap="none" spc="0" normalizeH="0" baseline="0" noProof="0">
              <a:ln>
                <a:noFill/>
              </a:ln>
              <a:solidFill>
                <a:prstClr val="black"/>
              </a:solidFill>
              <a:effectLst/>
              <a:uLnTx/>
              <a:uFillTx/>
            </a:endParaRPr>
          </a:p>
        </p:txBody>
      </p:sp>
      <p:sp>
        <p:nvSpPr>
          <p:cNvPr id="159" name="文本框 158"/>
          <p:cNvSpPr txBox="1"/>
          <p:nvPr/>
        </p:nvSpPr>
        <p:spPr>
          <a:xfrm>
            <a:off x="5194638" y="3749304"/>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g(0,-1)</a:t>
            </a:r>
            <a:endParaRPr kumimoji="0" lang="zh-CN" altLang="en-US" sz="1200" b="1" i="0" u="none" strike="noStrike" kern="0" cap="none" spc="0" normalizeH="0" baseline="0" noProof="0">
              <a:ln>
                <a:noFill/>
              </a:ln>
              <a:solidFill>
                <a:prstClr val="black"/>
              </a:solidFill>
              <a:effectLst/>
              <a:uLnTx/>
              <a:uFillTx/>
            </a:endParaRPr>
          </a:p>
        </p:txBody>
      </p:sp>
      <p:sp>
        <p:nvSpPr>
          <p:cNvPr id="160" name="文本框 159"/>
          <p:cNvSpPr txBox="1"/>
          <p:nvPr/>
        </p:nvSpPr>
        <p:spPr>
          <a:xfrm>
            <a:off x="5914638" y="3749304"/>
            <a:ext cx="81144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black"/>
                </a:solidFill>
                <a:effectLst/>
                <a:uLnTx/>
                <a:uFillTx/>
              </a:rPr>
              <a:t>g(1,-1)</a:t>
            </a:r>
            <a:endParaRPr kumimoji="0" lang="zh-CN" altLang="en-US" sz="1200" b="1" i="0" u="none" strike="noStrike" kern="0" cap="none" spc="0" normalizeH="0" baseline="0" noProof="0">
              <a:ln>
                <a:noFill/>
              </a:ln>
              <a:solidFill>
                <a:prstClr val="black"/>
              </a:solidFill>
              <a:effectLst/>
              <a:uLnTx/>
              <a:uFillTx/>
            </a:endParaRPr>
          </a:p>
        </p:txBody>
      </p:sp>
      <p:pic>
        <p:nvPicPr>
          <p:cNvPr id="162" name="图片 161"/>
          <p:cNvPicPr>
            <a:picLocks noChangeAspect="1"/>
          </p:cNvPicPr>
          <p:nvPr/>
        </p:nvPicPr>
        <p:blipFill>
          <a:blip r:embed="rId3"/>
          <a:stretch>
            <a:fillRect/>
          </a:stretch>
        </p:blipFill>
        <p:spPr>
          <a:xfrm>
            <a:off x="7453419" y="2459367"/>
            <a:ext cx="4394426" cy="1422473"/>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卷积</a:t>
            </a:r>
            <a:endParaRPr lang="zh-CN" altLang="en-US" dirty="0">
              <a:latin typeface="Arial" panose="020B0604020202020204" pitchFamily="34" charset="0"/>
              <a:ea typeface="微软雅黑" panose="020B0503020204020204" charset="-122"/>
            </a:endParaRPr>
          </a:p>
        </p:txBody>
      </p:sp>
      <p:sp>
        <p:nvSpPr>
          <p:cNvPr id="2" name="内容占位符 1"/>
          <p:cNvSpPr txBox="1"/>
          <p:nvPr/>
        </p:nvSpPr>
        <p:spPr>
          <a:xfrm>
            <a:off x="422209" y="1277332"/>
            <a:ext cx="11245785" cy="326675"/>
          </a:xfrm>
          <a:prstGeom prst="rect">
            <a:avLst/>
          </a:prstGeom>
        </p:spPr>
        <p:txBody>
          <a:bodyPr/>
          <a:lstStyle>
            <a:lvl1pPr marL="241935" indent="-241935" algn="l" defTabSz="967740" rtl="0" eaLnBrk="1" latinLnBrk="0" hangingPunct="1">
              <a:lnSpc>
                <a:spcPct val="90000"/>
              </a:lnSpc>
              <a:spcBef>
                <a:spcPts val="1060"/>
              </a:spcBef>
              <a:buFontTx/>
              <a:buBlip>
                <a:blip r:embed="rId2"/>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indent="0">
              <a:buNone/>
            </a:pPr>
            <a:r>
              <a:rPr lang="zh-CN" altLang="en-US" sz="2000">
                <a:solidFill>
                  <a:schemeClr val="tx1"/>
                </a:solidFill>
              </a:rPr>
              <a:t>每个时间点有一个花香，花香随时间是误差的，花香可以叠加，问时间和有多少花香的关系</a:t>
            </a:r>
            <a:endParaRPr lang="zh-CN" altLang="en-US" sz="2000" dirty="0">
              <a:solidFill>
                <a:schemeClr val="tx1"/>
              </a:solidFill>
            </a:endParaRPr>
          </a:p>
        </p:txBody>
      </p:sp>
      <p:sp>
        <p:nvSpPr>
          <p:cNvPr id="3" name="任意形状 7"/>
          <p:cNvSpPr/>
          <p:nvPr/>
        </p:nvSpPr>
        <p:spPr>
          <a:xfrm>
            <a:off x="5979370" y="2269881"/>
            <a:ext cx="2248677" cy="886409"/>
          </a:xfrm>
          <a:custGeom>
            <a:avLst/>
            <a:gdLst>
              <a:gd name="connsiteX0" fmla="*/ 0 w 4833257"/>
              <a:gd name="connsiteY0" fmla="*/ 0 h 1483568"/>
              <a:gd name="connsiteX1" fmla="*/ 2360645 w 4833257"/>
              <a:gd name="connsiteY1" fmla="*/ 1222311 h 1483568"/>
              <a:gd name="connsiteX2" fmla="*/ 4833257 w 4833257"/>
              <a:gd name="connsiteY2" fmla="*/ 1483568 h 1483568"/>
            </a:gdLst>
            <a:ahLst/>
            <a:cxnLst>
              <a:cxn ang="0">
                <a:pos x="connsiteX0" y="connsiteY0"/>
              </a:cxn>
              <a:cxn ang="0">
                <a:pos x="connsiteX1" y="connsiteY1"/>
              </a:cxn>
              <a:cxn ang="0">
                <a:pos x="connsiteX2" y="connsiteY2"/>
              </a:cxn>
            </a:cxnLst>
            <a:rect l="l" t="t" r="r" b="b"/>
            <a:pathLst>
              <a:path w="4833257" h="1483568">
                <a:moveTo>
                  <a:pt x="0" y="0"/>
                </a:moveTo>
                <a:cubicBezTo>
                  <a:pt x="777551" y="487525"/>
                  <a:pt x="1555102" y="975050"/>
                  <a:pt x="2360645" y="1222311"/>
                </a:cubicBezTo>
                <a:cubicBezTo>
                  <a:pt x="3166188" y="1469572"/>
                  <a:pt x="3999722" y="1476570"/>
                  <a:pt x="4833257" y="148356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任意形状 8"/>
          <p:cNvSpPr/>
          <p:nvPr/>
        </p:nvSpPr>
        <p:spPr>
          <a:xfrm>
            <a:off x="6410133" y="3382798"/>
            <a:ext cx="2248677" cy="886409"/>
          </a:xfrm>
          <a:custGeom>
            <a:avLst/>
            <a:gdLst>
              <a:gd name="connsiteX0" fmla="*/ 0 w 4833257"/>
              <a:gd name="connsiteY0" fmla="*/ 0 h 1483568"/>
              <a:gd name="connsiteX1" fmla="*/ 2360645 w 4833257"/>
              <a:gd name="connsiteY1" fmla="*/ 1222311 h 1483568"/>
              <a:gd name="connsiteX2" fmla="*/ 4833257 w 4833257"/>
              <a:gd name="connsiteY2" fmla="*/ 1483568 h 1483568"/>
            </a:gdLst>
            <a:ahLst/>
            <a:cxnLst>
              <a:cxn ang="0">
                <a:pos x="connsiteX0" y="connsiteY0"/>
              </a:cxn>
              <a:cxn ang="0">
                <a:pos x="connsiteX1" y="connsiteY1"/>
              </a:cxn>
              <a:cxn ang="0">
                <a:pos x="connsiteX2" y="connsiteY2"/>
              </a:cxn>
            </a:cxnLst>
            <a:rect l="l" t="t" r="r" b="b"/>
            <a:pathLst>
              <a:path w="4833257" h="1483568">
                <a:moveTo>
                  <a:pt x="0" y="0"/>
                </a:moveTo>
                <a:cubicBezTo>
                  <a:pt x="777551" y="487525"/>
                  <a:pt x="1555102" y="975050"/>
                  <a:pt x="2360645" y="1222311"/>
                </a:cubicBezTo>
                <a:cubicBezTo>
                  <a:pt x="3166188" y="1469572"/>
                  <a:pt x="3999722" y="1476570"/>
                  <a:pt x="4833257" y="148356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形状 10"/>
          <p:cNvSpPr/>
          <p:nvPr/>
        </p:nvSpPr>
        <p:spPr>
          <a:xfrm>
            <a:off x="7103708" y="4510132"/>
            <a:ext cx="2248677" cy="886409"/>
          </a:xfrm>
          <a:custGeom>
            <a:avLst/>
            <a:gdLst>
              <a:gd name="connsiteX0" fmla="*/ 0 w 4833257"/>
              <a:gd name="connsiteY0" fmla="*/ 0 h 1483568"/>
              <a:gd name="connsiteX1" fmla="*/ 2360645 w 4833257"/>
              <a:gd name="connsiteY1" fmla="*/ 1222311 h 1483568"/>
              <a:gd name="connsiteX2" fmla="*/ 4833257 w 4833257"/>
              <a:gd name="connsiteY2" fmla="*/ 1483568 h 1483568"/>
            </a:gdLst>
            <a:ahLst/>
            <a:cxnLst>
              <a:cxn ang="0">
                <a:pos x="connsiteX0" y="connsiteY0"/>
              </a:cxn>
              <a:cxn ang="0">
                <a:pos x="connsiteX1" y="connsiteY1"/>
              </a:cxn>
              <a:cxn ang="0">
                <a:pos x="connsiteX2" y="connsiteY2"/>
              </a:cxn>
            </a:cxnLst>
            <a:rect l="l" t="t" r="r" b="b"/>
            <a:pathLst>
              <a:path w="4833257" h="1483568">
                <a:moveTo>
                  <a:pt x="0" y="0"/>
                </a:moveTo>
                <a:cubicBezTo>
                  <a:pt x="777551" y="487525"/>
                  <a:pt x="1555102" y="975050"/>
                  <a:pt x="2360645" y="1222311"/>
                </a:cubicBezTo>
                <a:cubicBezTo>
                  <a:pt x="3166188" y="1469572"/>
                  <a:pt x="3999722" y="1476570"/>
                  <a:pt x="4833257" y="148356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13"/>
          <p:cNvCxnSpPr/>
          <p:nvPr/>
        </p:nvCxnSpPr>
        <p:spPr>
          <a:xfrm>
            <a:off x="5895394" y="2028194"/>
            <a:ext cx="0" cy="135460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15"/>
          <p:cNvCxnSpPr/>
          <p:nvPr/>
        </p:nvCxnSpPr>
        <p:spPr>
          <a:xfrm>
            <a:off x="5421865" y="3240269"/>
            <a:ext cx="361639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17"/>
          <p:cNvCxnSpPr/>
          <p:nvPr/>
        </p:nvCxnSpPr>
        <p:spPr>
          <a:xfrm>
            <a:off x="5895394" y="3141643"/>
            <a:ext cx="0" cy="135460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18"/>
          <p:cNvCxnSpPr/>
          <p:nvPr/>
        </p:nvCxnSpPr>
        <p:spPr>
          <a:xfrm>
            <a:off x="5421865" y="4353718"/>
            <a:ext cx="361639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19"/>
          <p:cNvCxnSpPr/>
          <p:nvPr/>
        </p:nvCxnSpPr>
        <p:spPr>
          <a:xfrm>
            <a:off x="5895394" y="4301749"/>
            <a:ext cx="0" cy="135460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连接符 20"/>
          <p:cNvCxnSpPr/>
          <p:nvPr/>
        </p:nvCxnSpPr>
        <p:spPr>
          <a:xfrm>
            <a:off x="5421865" y="5513824"/>
            <a:ext cx="361639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24"/>
          <p:cNvCxnSpPr/>
          <p:nvPr/>
        </p:nvCxnSpPr>
        <p:spPr>
          <a:xfrm>
            <a:off x="7835392" y="1869477"/>
            <a:ext cx="0" cy="394986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7230060" y="5706282"/>
                <a:ext cx="142344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tx2"/>
                          </a:solidFill>
                          <a:latin typeface="Cambria Math" panose="02040503050406030204" pitchFamily="18" charset="0"/>
                        </a:rPr>
                        <m:t>𝑡</m:t>
                      </m:r>
                    </m:oMath>
                  </m:oMathPara>
                </a14:m>
                <a:endParaRPr kumimoji="1"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7230060" y="5706282"/>
                <a:ext cx="1423448" cy="400110"/>
              </a:xfrm>
              <a:prstGeom prst="rect">
                <a:avLst/>
              </a:prstGeom>
              <a:blipFill rotWithShape="1">
                <a:blip r:embed="rId3"/>
                <a:stretch>
                  <a:fillRect l="-41" t="-43" r="26" b="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422210" y="2659224"/>
                <a:ext cx="2731537" cy="400110"/>
              </a:xfrm>
              <a:prstGeom prst="rect">
                <a:avLst/>
              </a:prstGeom>
              <a:noFill/>
            </p:spPr>
            <p:txBody>
              <a:bodyPr wrap="square" rtlCol="0">
                <a:spAutoFit/>
              </a:bodyPr>
              <a:lstStyle/>
              <a:p>
                <a:pPr algn="l"/>
                <a:r>
                  <a:rPr kumimoji="1" lang="en-US" altLang="zh-CN" sz="2000" dirty="0">
                    <a:solidFill>
                      <a:schemeClr val="tx1"/>
                    </a:solidFill>
                  </a:rPr>
                  <a:t>f(x) </a:t>
                </a:r>
                <a:r>
                  <a:rPr kumimoji="1" lang="zh-CN" altLang="en-US" sz="2000" dirty="0">
                    <a:solidFill>
                      <a:schemeClr val="tx1"/>
                    </a:solidFill>
                  </a:rPr>
                  <a:t>是三个</a:t>
                </a:r>
                <a14:m>
                  <m:oMath xmlns:m="http://schemas.openxmlformats.org/officeDocument/2006/math">
                    <m:r>
                      <a:rPr kumimoji="1" lang="en-US" altLang="zh-CN" sz="2000" b="0" i="1" smtClean="0">
                        <a:solidFill>
                          <a:schemeClr val="tx1"/>
                        </a:solidFill>
                        <a:latin typeface="Cambria Math" panose="02040503050406030204" pitchFamily="18" charset="0"/>
                      </a:rPr>
                      <m:t>𝛿</m:t>
                    </m:r>
                  </m:oMath>
                </a14:m>
                <a:r>
                  <a:rPr kumimoji="1" lang="zh-CN" altLang="en-US" sz="2000" dirty="0">
                    <a:solidFill>
                      <a:schemeClr val="tx1"/>
                    </a:solidFill>
                  </a:rPr>
                  <a:t>函数的和</a:t>
                </a:r>
              </a:p>
            </p:txBody>
          </p:sp>
        </mc:Choice>
        <mc:Fallback xmlns="">
          <p:sp>
            <p:nvSpPr>
              <p:cNvPr id="14" name="文本框 13"/>
              <p:cNvSpPr txBox="1">
                <a:spLocks noRot="1" noChangeAspect="1" noMove="1" noResize="1" noEditPoints="1" noAdjustHandles="1" noChangeArrowheads="1" noChangeShapeType="1" noTextEdit="1"/>
              </p:cNvSpPr>
              <p:nvPr/>
            </p:nvSpPr>
            <p:spPr>
              <a:xfrm>
                <a:off x="422210" y="2659224"/>
                <a:ext cx="2731537" cy="400110"/>
              </a:xfrm>
              <a:prstGeom prst="rect">
                <a:avLst/>
              </a:prstGeom>
              <a:blipFill rotWithShape="1">
                <a:blip r:embed="rId4"/>
                <a:stretch>
                  <a:fillRect l="-21" t="-120" r="12" b="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22209" y="3190165"/>
                <a:ext cx="3065708" cy="1027397"/>
              </a:xfrm>
              <a:prstGeom prst="rect">
                <a:avLst/>
              </a:prstGeom>
              <a:noFill/>
            </p:spPr>
            <p:txBody>
              <a:bodyPr wrap="square" rtlCol="0">
                <a:spAutoFit/>
              </a:bodyPr>
              <a:lstStyle/>
              <a:p>
                <a:pPr algn="l"/>
                <a:r>
                  <a:rPr kumimoji="1" lang="en-US" altLang="zh-CN" sz="2000" dirty="0">
                    <a:solidFill>
                      <a:schemeClr val="tx1"/>
                    </a:solidFill>
                  </a:rPr>
                  <a:t>Kernel</a:t>
                </a:r>
                <a:r>
                  <a:rPr kumimoji="1" lang="zh-CN" altLang="en-US" sz="2000" dirty="0">
                    <a:solidFill>
                      <a:schemeClr val="tx1"/>
                    </a:solidFill>
                  </a:rPr>
                  <a:t> </a:t>
                </a:r>
                <a:r>
                  <a:rPr kumimoji="1" lang="en-US" altLang="zh-CN" sz="2000" dirty="0">
                    <a:solidFill>
                      <a:schemeClr val="tx1"/>
                    </a:solidFill>
                  </a:rPr>
                  <a:t>g(x) </a:t>
                </a:r>
                <a:r>
                  <a:rPr kumimoji="1" lang="zh-CN" altLang="en-US" sz="2000" dirty="0">
                    <a:solidFill>
                      <a:schemeClr val="tx1"/>
                    </a:solidFill>
                  </a:rPr>
                  <a:t>是衰减曲线</a:t>
                </a:r>
                <a:endParaRPr kumimoji="1" lang="en-US" altLang="zh-CN" sz="2000" dirty="0">
                  <a:solidFill>
                    <a:schemeClr val="tx1"/>
                  </a:solidFill>
                </a:endParaRPr>
              </a:p>
              <a:p>
                <a:pPr algn="l"/>
                <a:endParaRPr kumimoji="1" lang="en-US" altLang="zh-CN" sz="2000" dirty="0">
                  <a:solidFill>
                    <a:schemeClr val="tx1"/>
                  </a:solidFill>
                </a:endParaRPr>
              </a:p>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tx1"/>
                          </a:solidFill>
                          <a:latin typeface="Cambria Math" panose="02040503050406030204" pitchFamily="18" charset="0"/>
                        </a:rPr>
                        <m:t>𝐴</m:t>
                      </m:r>
                      <m:d>
                        <m:dPr>
                          <m:ctrlPr>
                            <a:rPr kumimoji="1" lang="en-US" altLang="zh-CN" sz="2000" b="0" i="1" smtClean="0">
                              <a:solidFill>
                                <a:schemeClr val="tx1"/>
                              </a:solidFill>
                              <a:latin typeface="Cambria Math" panose="02040503050406030204" pitchFamily="18" charset="0"/>
                            </a:rPr>
                          </m:ctrlPr>
                        </m:dPr>
                        <m:e>
                          <m:r>
                            <a:rPr kumimoji="1" lang="en-US" altLang="zh-CN" sz="2000" b="0" i="1" smtClean="0">
                              <a:solidFill>
                                <a:schemeClr val="tx1"/>
                              </a:solidFill>
                              <a:latin typeface="Cambria Math" panose="02040503050406030204" pitchFamily="18" charset="0"/>
                            </a:rPr>
                            <m:t>𝑡</m:t>
                          </m:r>
                        </m:e>
                      </m:d>
                      <m:r>
                        <a:rPr kumimoji="1" lang="en-US" altLang="zh-CN" sz="2000" b="0" i="1" smtClean="0">
                          <a:solidFill>
                            <a:schemeClr val="tx1"/>
                          </a:solidFill>
                          <a:latin typeface="Cambria Math" panose="02040503050406030204" pitchFamily="18" charset="0"/>
                        </a:rPr>
                        <m:t>=∫</m:t>
                      </m:r>
                      <m:r>
                        <a:rPr kumimoji="1" lang="en-US" altLang="zh-CN" sz="2000" b="0" i="1" smtClean="0">
                          <a:solidFill>
                            <a:schemeClr val="tx1"/>
                          </a:solidFill>
                          <a:latin typeface="Cambria Math" panose="02040503050406030204" pitchFamily="18" charset="0"/>
                        </a:rPr>
                        <m:t>𝑓</m:t>
                      </m:r>
                      <m:d>
                        <m:dPr>
                          <m:ctrlPr>
                            <a:rPr kumimoji="1" lang="en-US" altLang="zh-CN" sz="2000" b="0" i="1" smtClean="0">
                              <a:solidFill>
                                <a:schemeClr val="tx1"/>
                              </a:solidFill>
                              <a:latin typeface="Cambria Math" panose="02040503050406030204" pitchFamily="18" charset="0"/>
                            </a:rPr>
                          </m:ctrlPr>
                        </m:dPr>
                        <m:e>
                          <m:r>
                            <a:rPr kumimoji="1" lang="en-US" altLang="zh-CN" sz="2000" b="0" i="1" smtClean="0">
                              <a:solidFill>
                                <a:schemeClr val="tx1"/>
                              </a:solidFill>
                              <a:latin typeface="Cambria Math" panose="02040503050406030204" pitchFamily="18" charset="0"/>
                            </a:rPr>
                            <m:t>𝜏</m:t>
                          </m:r>
                        </m:e>
                      </m:d>
                      <m:r>
                        <a:rPr kumimoji="1" lang="en-US" altLang="zh-CN" sz="2000" b="0" i="1" smtClean="0">
                          <a:solidFill>
                            <a:schemeClr val="tx1"/>
                          </a:solidFill>
                          <a:latin typeface="Cambria Math" panose="02040503050406030204" pitchFamily="18" charset="0"/>
                        </a:rPr>
                        <m:t>𝑔</m:t>
                      </m:r>
                      <m:d>
                        <m:dPr>
                          <m:ctrlPr>
                            <a:rPr kumimoji="1" lang="en-US" altLang="zh-CN" sz="2000" b="0" i="1" smtClean="0">
                              <a:solidFill>
                                <a:schemeClr val="tx1"/>
                              </a:solidFill>
                              <a:latin typeface="Cambria Math" panose="02040503050406030204" pitchFamily="18" charset="0"/>
                            </a:rPr>
                          </m:ctrlPr>
                        </m:dPr>
                        <m:e>
                          <m:r>
                            <a:rPr kumimoji="1" lang="en-US" altLang="zh-CN" sz="2000" b="0" i="1" smtClean="0">
                              <a:solidFill>
                                <a:schemeClr val="tx1"/>
                              </a:solidFill>
                              <a:latin typeface="Cambria Math" panose="02040503050406030204" pitchFamily="18" charset="0"/>
                            </a:rPr>
                            <m:t>𝑡</m:t>
                          </m:r>
                          <m:r>
                            <a:rPr kumimoji="1" lang="en-US" altLang="zh-CN" sz="2000" b="0" i="1" smtClean="0">
                              <a:solidFill>
                                <a:schemeClr val="tx1"/>
                              </a:solidFill>
                              <a:latin typeface="Cambria Math" panose="02040503050406030204" pitchFamily="18" charset="0"/>
                            </a:rPr>
                            <m:t>−</m:t>
                          </m:r>
                          <m:r>
                            <a:rPr kumimoji="1" lang="en-US" altLang="zh-CN" sz="2000" b="0" i="1" smtClean="0">
                              <a:solidFill>
                                <a:schemeClr val="tx1"/>
                              </a:solidFill>
                              <a:latin typeface="Cambria Math" panose="02040503050406030204" pitchFamily="18" charset="0"/>
                            </a:rPr>
                            <m:t>𝜏</m:t>
                          </m:r>
                        </m:e>
                      </m:d>
                      <m:r>
                        <a:rPr kumimoji="1" lang="en-US" altLang="zh-CN" sz="2000" b="0" i="1" smtClean="0">
                          <a:solidFill>
                            <a:schemeClr val="tx1"/>
                          </a:solidFill>
                          <a:latin typeface="Cambria Math" panose="02040503050406030204" pitchFamily="18" charset="0"/>
                        </a:rPr>
                        <m:t>𝑑</m:t>
                      </m:r>
                      <m:r>
                        <a:rPr kumimoji="1" lang="en-US" altLang="zh-CN" sz="2000" b="0" i="1" smtClean="0">
                          <a:solidFill>
                            <a:schemeClr val="tx1"/>
                          </a:solidFill>
                          <a:latin typeface="Cambria Math" panose="02040503050406030204" pitchFamily="18" charset="0"/>
                        </a:rPr>
                        <m:t>𝜏</m:t>
                      </m:r>
                    </m:oMath>
                  </m:oMathPara>
                </a14:m>
                <a:endParaRPr kumimoji="1" lang="zh-CN" altLang="en-US" sz="2000" dirty="0">
                  <a:solidFill>
                    <a:schemeClr val="tx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22209" y="3190165"/>
                <a:ext cx="3065708" cy="1027397"/>
              </a:xfrm>
              <a:prstGeom prst="rect">
                <a:avLst/>
              </a:prstGeom>
              <a:blipFill rotWithShape="1">
                <a:blip r:embed="rId5"/>
                <a:stretch>
                  <a:fillRect l="-19" t="-55" r="16" b="5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卷积神经网络 </a:t>
            </a:r>
            <a:r>
              <a:rPr lang="en-US" altLang="zh-CN">
                <a:latin typeface="Arial" panose="020B0604020202020204" pitchFamily="34" charset="0"/>
                <a:ea typeface="微软雅黑" panose="020B0503020204020204" charset="-122"/>
              </a:rPr>
              <a:t>CNN</a:t>
            </a:r>
            <a:endParaRPr lang="zh-CN" altLang="en-US" dirty="0">
              <a:latin typeface="Arial" panose="020B0604020202020204" pitchFamily="34" charset="0"/>
              <a:ea typeface="微软雅黑" panose="020B0503020204020204" charset="-122"/>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84362"/>
            <a:ext cx="9144000" cy="30892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1368" y="6581001"/>
            <a:ext cx="7204425" cy="276999"/>
          </a:xfrm>
          <a:prstGeom prst="rect">
            <a:avLst/>
          </a:prstGeom>
        </p:spPr>
        <p:txBody>
          <a:bodyPr wrap="square">
            <a:spAutoFit/>
          </a:bodyPr>
          <a:lstStyle/>
          <a:p>
            <a:r>
              <a:rPr lang="en-US" sz="1200" dirty="0">
                <a:latin typeface="Arial" panose="020B0604020202020204" pitchFamily="34" charset="0"/>
                <a:ea typeface="微软雅黑" panose="020B0503020204020204" charset="-122"/>
                <a:cs typeface="Times New Roman" panose="02020603050405020304" pitchFamily="18" charset="0"/>
                <a:hlinkClick r:id="rId3"/>
              </a:rPr>
              <a:t>https://ujjwalkarn.me/2016/08/11/</a:t>
            </a:r>
            <a:r>
              <a:rPr lang="en-US" sz="1200">
                <a:latin typeface="Arial" panose="020B0604020202020204" pitchFamily="34" charset="0"/>
                <a:ea typeface="微软雅黑" panose="020B0503020204020204" charset="-122"/>
                <a:cs typeface="Times New Roman" panose="02020603050405020304" pitchFamily="18" charset="0"/>
                <a:hlinkClick r:id="rId3"/>
              </a:rPr>
              <a:t>intuitive-explanation-convnets/</a:t>
            </a:r>
            <a:endParaRPr 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卷积核</a:t>
            </a:r>
            <a:endParaRPr lang="zh-CN" altLang="en-US" dirty="0">
              <a:latin typeface="Arial" panose="020B0604020202020204" pitchFamily="34" charset="0"/>
              <a:ea typeface="微软雅黑" panose="020B0503020204020204" charset="-122"/>
            </a:endParaRPr>
          </a:p>
        </p:txBody>
      </p:sp>
      <p:sp>
        <p:nvSpPr>
          <p:cNvPr id="2" name="内容占位符 1"/>
          <p:cNvSpPr txBox="1"/>
          <p:nvPr/>
        </p:nvSpPr>
        <p:spPr>
          <a:xfrm>
            <a:off x="378250" y="1308325"/>
            <a:ext cx="11163300" cy="990201"/>
          </a:xfrm>
          <a:prstGeom prst="rect">
            <a:avLst/>
          </a:prstGeom>
        </p:spPr>
        <p:txBody>
          <a:bodyPr/>
          <a:lstStyle>
            <a:lvl1pPr marL="241935" indent="-241935" algn="l" defTabSz="967740" rtl="0" eaLnBrk="1" latinLnBrk="0" hangingPunct="1">
              <a:lnSpc>
                <a:spcPct val="90000"/>
              </a:lnSpc>
              <a:spcBef>
                <a:spcPts val="1060"/>
              </a:spcBef>
              <a:buFontTx/>
              <a:buBlip>
                <a:blip r:embed="rId2"/>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a:lnSpc>
                <a:spcPct val="150000"/>
              </a:lnSpc>
            </a:pPr>
            <a:r>
              <a:rPr lang="zh-CN" altLang="en-US" sz="2400">
                <a:solidFill>
                  <a:schemeClr val="tx1"/>
                </a:solidFill>
              </a:rPr>
              <a:t>视觉皮层的层次结构模型：外侧膝状体</a:t>
            </a:r>
            <a:r>
              <a:rPr lang="en-US" altLang="zh-CN" sz="2400">
                <a:solidFill>
                  <a:schemeClr val="tx1"/>
                </a:solidFill>
              </a:rPr>
              <a:t>-&gt;</a:t>
            </a:r>
            <a:r>
              <a:rPr lang="zh-CN" altLang="en-US" sz="2400">
                <a:solidFill>
                  <a:schemeClr val="tx1"/>
                </a:solidFill>
              </a:rPr>
              <a:t>简单细胞</a:t>
            </a:r>
            <a:r>
              <a:rPr lang="en-US" altLang="zh-CN" sz="2400">
                <a:solidFill>
                  <a:schemeClr val="tx1"/>
                </a:solidFill>
              </a:rPr>
              <a:t>-&gt;</a:t>
            </a:r>
            <a:r>
              <a:rPr lang="zh-CN" altLang="en-US" sz="2400">
                <a:solidFill>
                  <a:schemeClr val="tx1"/>
                </a:solidFill>
              </a:rPr>
              <a:t>复杂细胞</a:t>
            </a:r>
            <a:endParaRPr lang="en-US" altLang="zh-CN" sz="2400">
              <a:solidFill>
                <a:schemeClr val="tx1"/>
              </a:solidFill>
            </a:endParaRPr>
          </a:p>
          <a:p>
            <a:pPr>
              <a:lnSpc>
                <a:spcPct val="150000"/>
              </a:lnSpc>
            </a:pPr>
            <a:r>
              <a:rPr lang="zh-CN" altLang="en-US" sz="2400">
                <a:solidFill>
                  <a:schemeClr val="tx1"/>
                </a:solidFill>
              </a:rPr>
              <a:t>低阶和高阶单元格具有相似的结构</a:t>
            </a:r>
            <a:endParaRPr lang="zh-CN" altLang="en-US" dirty="0"/>
          </a:p>
        </p:txBody>
      </p:sp>
      <p:pic>
        <p:nvPicPr>
          <p:cNvPr id="3" name="Picture 2" descr="Image result for convolution kernel e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93" y="2948129"/>
            <a:ext cx="7461213" cy="28844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矩形 5"/>
          <p:cNvSpPr/>
          <p:nvPr/>
        </p:nvSpPr>
        <p:spPr>
          <a:xfrm>
            <a:off x="378250" y="6581001"/>
            <a:ext cx="8466881" cy="276999"/>
          </a:xfrm>
          <a:prstGeom prst="rect">
            <a:avLst/>
          </a:prstGeom>
        </p:spPr>
        <p:txBody>
          <a:bodyPr wrap="square">
            <a:spAutoFit/>
          </a:bodyPr>
          <a:lstStyle/>
          <a:p>
            <a:r>
              <a:rPr lang="en-US" sz="1200" dirty="0">
                <a:latin typeface="Arial" panose="020B0604020202020204" pitchFamily="34" charset="0"/>
                <a:ea typeface="微软雅黑" panose="020B0503020204020204" charset="-122"/>
                <a:cs typeface="Times New Roman" panose="02020603050405020304" pitchFamily="18" charset="0"/>
                <a:hlinkClick r:id="rId4"/>
              </a:rPr>
              <a:t>https://devblogs.nvidia.com/deep-learning-nutshell-core-concepts/</a:t>
            </a:r>
            <a:r>
              <a:rPr lang="en-US" sz="1200">
                <a:latin typeface="Arial" panose="020B0604020202020204" pitchFamily="34" charset="0"/>
                <a:ea typeface="微软雅黑" panose="020B0503020204020204" charset="-122"/>
                <a:cs typeface="Times New Roman" panose="02020603050405020304" pitchFamily="18" charset="0"/>
                <a:hlinkClick r:id="rId4"/>
              </a:rPr>
              <a:t>convolution/</a:t>
            </a:r>
            <a:endParaRPr 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卷积核</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2"/>
          <a:stretch>
            <a:fillRect/>
          </a:stretch>
        </p:blipFill>
        <p:spPr>
          <a:xfrm>
            <a:off x="501885" y="1031386"/>
            <a:ext cx="4875148" cy="4795228"/>
          </a:xfrm>
          <a:prstGeom prst="rect">
            <a:avLst/>
          </a:prstGeom>
        </p:spPr>
      </p:pic>
      <p:pic>
        <p:nvPicPr>
          <p:cNvPr id="3" name="图片 2"/>
          <p:cNvPicPr>
            <a:picLocks noChangeAspect="1"/>
          </p:cNvPicPr>
          <p:nvPr/>
        </p:nvPicPr>
        <p:blipFill>
          <a:blip r:embed="rId3"/>
          <a:stretch>
            <a:fillRect/>
          </a:stretch>
        </p:blipFill>
        <p:spPr>
          <a:xfrm>
            <a:off x="5873754" y="1482750"/>
            <a:ext cx="5942753" cy="4017760"/>
          </a:xfrm>
          <a:prstGeom prst="rect">
            <a:avLst/>
          </a:prstGeom>
        </p:spPr>
      </p:pic>
      <p:sp>
        <p:nvSpPr>
          <p:cNvPr id="4" name="矩形 3"/>
          <p:cNvSpPr/>
          <p:nvPr/>
        </p:nvSpPr>
        <p:spPr>
          <a:xfrm>
            <a:off x="378250" y="6581001"/>
            <a:ext cx="8466881" cy="276999"/>
          </a:xfrm>
          <a:prstGeom prst="rect">
            <a:avLst/>
          </a:prstGeom>
        </p:spPr>
        <p:txBody>
          <a:bodyPr wrap="square">
            <a:spAutoFit/>
          </a:bodyPr>
          <a:lstStyle/>
          <a:p>
            <a:r>
              <a:rPr lang="en-US" sz="1200" dirty="0">
                <a:latin typeface="Arial" panose="020B0604020202020204" pitchFamily="34" charset="0"/>
                <a:ea typeface="微软雅黑" panose="020B0503020204020204" charset="-122"/>
                <a:cs typeface="Times New Roman" panose="02020603050405020304" pitchFamily="18" charset="0"/>
                <a:hlinkClick r:id="rId4"/>
              </a:rPr>
              <a:t>https://devblogs.nvidia.com/deep-learning-nutshell-core-concepts/</a:t>
            </a:r>
            <a:r>
              <a:rPr lang="en-US" sz="1200">
                <a:latin typeface="Arial" panose="020B0604020202020204" pitchFamily="34" charset="0"/>
                <a:ea typeface="微软雅黑" panose="020B0503020204020204" charset="-122"/>
                <a:cs typeface="Times New Roman" panose="02020603050405020304" pitchFamily="18" charset="0"/>
                <a:hlinkClick r:id="rId4"/>
              </a:rPr>
              <a:t>convolution/</a:t>
            </a:r>
            <a:endParaRPr 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卷积核</a:t>
            </a:r>
            <a:endParaRPr lang="zh-CN" altLang="en-US" dirty="0">
              <a:latin typeface="Arial" panose="020B0604020202020204" pitchFamily="34" charset="0"/>
              <a:ea typeface="微软雅黑" panose="020B0503020204020204" charset="-122"/>
            </a:endParaRPr>
          </a:p>
        </p:txBody>
      </p:sp>
      <p:pic>
        <p:nvPicPr>
          <p:cNvPr id="2" name="Picture 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368" y="1191039"/>
            <a:ext cx="6417318" cy="468488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1368" y="6581001"/>
            <a:ext cx="8466881" cy="276999"/>
          </a:xfrm>
          <a:prstGeom prst="rect">
            <a:avLst/>
          </a:prstGeom>
        </p:spPr>
        <p:txBody>
          <a:bodyPr wrap="square">
            <a:spAutoFit/>
          </a:bodyPr>
          <a:lstStyle/>
          <a:p>
            <a:r>
              <a:rPr lang="en-US" sz="1200" dirty="0">
                <a:latin typeface="Arial" panose="020B0604020202020204" pitchFamily="34" charset="0"/>
                <a:ea typeface="微软雅黑" panose="020B0503020204020204" charset="-122"/>
                <a:cs typeface="Times New Roman" panose="02020603050405020304" pitchFamily="18" charset="0"/>
                <a:hlinkClick r:id="rId3"/>
              </a:rPr>
              <a:t>https://devblogs.nvidia.com/deep-learning-nutshell-core-concepts/</a:t>
            </a:r>
            <a:r>
              <a:rPr lang="en-US" sz="1200">
                <a:latin typeface="Arial" panose="020B0604020202020204" pitchFamily="34" charset="0"/>
                <a:ea typeface="微软雅黑" panose="020B0503020204020204" charset="-122"/>
                <a:cs typeface="Times New Roman" panose="02020603050405020304" pitchFamily="18" charset="0"/>
                <a:hlinkClick r:id="rId3"/>
              </a:rPr>
              <a:t>convolution/</a:t>
            </a:r>
            <a:endParaRPr lang="en-US" sz="1200" dirty="0">
              <a:latin typeface="Arial" panose="020B0604020202020204" pitchFamily="34" charset="0"/>
              <a:ea typeface="微软雅黑" panose="020B0503020204020204" charset="-122"/>
              <a:cs typeface="Times New Roman" panose="02020603050405020304" pitchFamily="18" charset="0"/>
            </a:endParaRPr>
          </a:p>
        </p:txBody>
      </p:sp>
      <p:sp>
        <p:nvSpPr>
          <p:cNvPr id="4" name="文本框 3"/>
          <p:cNvSpPr txBox="1"/>
          <p:nvPr/>
        </p:nvSpPr>
        <p:spPr>
          <a:xfrm>
            <a:off x="7663034" y="2541490"/>
            <a:ext cx="3654232" cy="1308179"/>
          </a:xfrm>
          <a:prstGeom prst="rect">
            <a:avLst/>
          </a:prstGeom>
          <a:noFill/>
        </p:spPr>
        <p:txBody>
          <a:bodyPr wrap="square" rtlCol="0">
            <a:spAutoFit/>
          </a:bodyPr>
          <a:lstStyle/>
          <a:p>
            <a:pPr>
              <a:lnSpc>
                <a:spcPct val="150000"/>
              </a:lnSpc>
            </a:pPr>
            <a:r>
              <a:rPr lang="zh-CN" altLang="en-US" sz="2800"/>
              <a:t>如何处理卷积运算后图像大小改变的问题？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补</a:t>
            </a:r>
            <a:r>
              <a:rPr lang="en-US" altLang="zh-CN">
                <a:latin typeface="Arial" panose="020B0604020202020204" pitchFamily="34" charset="0"/>
                <a:ea typeface="微软雅黑" panose="020B0503020204020204" charset="-122"/>
              </a:rPr>
              <a:t>0  Zero Padding</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2"/>
          <a:stretch>
            <a:fillRect/>
          </a:stretch>
        </p:blipFill>
        <p:spPr>
          <a:xfrm>
            <a:off x="47689" y="1686360"/>
            <a:ext cx="4098966" cy="3485279"/>
          </a:xfrm>
          <a:prstGeom prst="rect">
            <a:avLst/>
          </a:prstGeom>
        </p:spPr>
      </p:pic>
      <p:pic>
        <p:nvPicPr>
          <p:cNvPr id="3" name="图片 2"/>
          <p:cNvPicPr>
            <a:picLocks noChangeAspect="1"/>
          </p:cNvPicPr>
          <p:nvPr/>
        </p:nvPicPr>
        <p:blipFill>
          <a:blip r:embed="rId3"/>
          <a:stretch>
            <a:fillRect/>
          </a:stretch>
        </p:blipFill>
        <p:spPr>
          <a:xfrm>
            <a:off x="4146655" y="1686360"/>
            <a:ext cx="3551135" cy="3412085"/>
          </a:xfrm>
          <a:prstGeom prst="rect">
            <a:avLst/>
          </a:prstGeom>
        </p:spPr>
      </p:pic>
      <p:pic>
        <p:nvPicPr>
          <p:cNvPr id="4" name="图片 3"/>
          <p:cNvPicPr>
            <a:picLocks noChangeAspect="1"/>
          </p:cNvPicPr>
          <p:nvPr/>
        </p:nvPicPr>
        <p:blipFill>
          <a:blip r:embed="rId4"/>
          <a:stretch>
            <a:fillRect/>
          </a:stretch>
        </p:blipFill>
        <p:spPr>
          <a:xfrm>
            <a:off x="7917942" y="1686360"/>
            <a:ext cx="3787631" cy="34825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跨步  </a:t>
            </a:r>
            <a:r>
              <a:rPr lang="en-US" altLang="zh-CN">
                <a:latin typeface="Arial" panose="020B0604020202020204" pitchFamily="34" charset="0"/>
                <a:ea typeface="微软雅黑" panose="020B0503020204020204" charset="-122"/>
              </a:rPr>
              <a:t>stride(i, j)</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2"/>
          <a:stretch>
            <a:fillRect/>
          </a:stretch>
        </p:blipFill>
        <p:spPr>
          <a:xfrm>
            <a:off x="1655565" y="1287599"/>
            <a:ext cx="8880869" cy="2617596"/>
          </a:xfrm>
          <a:prstGeom prst="rect">
            <a:avLst/>
          </a:prstGeom>
        </p:spPr>
      </p:pic>
      <p:pic>
        <p:nvPicPr>
          <p:cNvPr id="3" name="图片 2"/>
          <p:cNvPicPr>
            <a:picLocks noChangeAspect="1"/>
          </p:cNvPicPr>
          <p:nvPr/>
        </p:nvPicPr>
        <p:blipFill>
          <a:blip r:embed="rId3"/>
          <a:stretch>
            <a:fillRect/>
          </a:stretch>
        </p:blipFill>
        <p:spPr>
          <a:xfrm>
            <a:off x="1523999" y="3905195"/>
            <a:ext cx="9144000" cy="20752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latin typeface="Arial" panose="020B0604020202020204" pitchFamily="34" charset="0"/>
                <a:ea typeface="微软雅黑" panose="020B0503020204020204" charset="-122"/>
              </a:rPr>
              <a:t>例子</a:t>
            </a:r>
          </a:p>
        </p:txBody>
      </p:sp>
      <p:pic>
        <p:nvPicPr>
          <p:cNvPr id="2" name="图片 1"/>
          <p:cNvPicPr>
            <a:picLocks noChangeAspect="1"/>
          </p:cNvPicPr>
          <p:nvPr/>
        </p:nvPicPr>
        <p:blipFill rotWithShape="1">
          <a:blip r:embed="rId2"/>
          <a:srcRect b="15887"/>
          <a:stretch>
            <a:fillRect/>
          </a:stretch>
        </p:blipFill>
        <p:spPr>
          <a:xfrm>
            <a:off x="96885" y="1822537"/>
            <a:ext cx="5616197" cy="3380719"/>
          </a:xfrm>
          <a:prstGeom prst="rect">
            <a:avLst/>
          </a:prstGeom>
        </p:spPr>
      </p:pic>
      <p:pic>
        <p:nvPicPr>
          <p:cNvPr id="3" name="图片 2"/>
          <p:cNvPicPr>
            <a:picLocks noChangeAspect="1"/>
          </p:cNvPicPr>
          <p:nvPr/>
        </p:nvPicPr>
        <p:blipFill rotWithShape="1">
          <a:blip r:embed="rId3"/>
          <a:srcRect b="16349"/>
          <a:stretch>
            <a:fillRect/>
          </a:stretch>
        </p:blipFill>
        <p:spPr>
          <a:xfrm>
            <a:off x="6265101" y="1651919"/>
            <a:ext cx="5616197" cy="3554162"/>
          </a:xfrm>
          <a:prstGeom prst="rect">
            <a:avLst/>
          </a:prstGeom>
        </p:spPr>
      </p:pic>
      <p:sp>
        <p:nvSpPr>
          <p:cNvPr id="4" name="文本框 3"/>
          <p:cNvSpPr txBox="1"/>
          <p:nvPr/>
        </p:nvSpPr>
        <p:spPr>
          <a:xfrm>
            <a:off x="2350985" y="5436297"/>
            <a:ext cx="1107996" cy="369332"/>
          </a:xfrm>
          <a:prstGeom prst="rect">
            <a:avLst/>
          </a:prstGeom>
          <a:noFill/>
        </p:spPr>
        <p:txBody>
          <a:bodyPr wrap="none" rtlCol="0">
            <a:spAutoFit/>
          </a:bodyPr>
          <a:lstStyle/>
          <a:p>
            <a:r>
              <a:rPr lang="zh-CN" altLang="en-US"/>
              <a:t>常规卷积</a:t>
            </a:r>
          </a:p>
        </p:txBody>
      </p:sp>
      <p:sp>
        <p:nvSpPr>
          <p:cNvPr id="5" name="文本框 4"/>
          <p:cNvSpPr txBox="1"/>
          <p:nvPr/>
        </p:nvSpPr>
        <p:spPr>
          <a:xfrm>
            <a:off x="8118450" y="5436297"/>
            <a:ext cx="1909497" cy="369332"/>
          </a:xfrm>
          <a:prstGeom prst="rect">
            <a:avLst/>
          </a:prstGeom>
          <a:noFill/>
        </p:spPr>
        <p:txBody>
          <a:bodyPr wrap="none" rtlCol="0">
            <a:spAutoFit/>
          </a:bodyPr>
          <a:lstStyle/>
          <a:p>
            <a:r>
              <a:rPr lang="zh-CN" altLang="en-US"/>
              <a:t>补</a:t>
            </a:r>
            <a:r>
              <a:rPr lang="en-US" altLang="zh-CN"/>
              <a:t>0 + stride(2, 2)</a:t>
            </a:r>
            <a:endParaRPr lang="zh-CN" altLang="en-US"/>
          </a:p>
        </p:txBody>
      </p:sp>
      <p:cxnSp>
        <p:nvCxnSpPr>
          <p:cNvPr id="7" name="直接连接符 6"/>
          <p:cNvCxnSpPr/>
          <p:nvPr/>
        </p:nvCxnSpPr>
        <p:spPr>
          <a:xfrm>
            <a:off x="5968652" y="1409178"/>
            <a:ext cx="0" cy="4211785"/>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latin typeface="Arial" panose="020B0604020202020204" pitchFamily="34" charset="0"/>
                <a:ea typeface="微软雅黑" panose="020B0503020204020204" charset="-122"/>
              </a:rPr>
              <a:t>Same Padding &amp; Valid Padding</a:t>
            </a:r>
            <a:endParaRPr lang="zh-CN" altLang="en-US" dirty="0">
              <a:latin typeface="Arial" panose="020B0604020202020204" pitchFamily="34" charset="0"/>
              <a:ea typeface="微软雅黑" panose="020B0503020204020204" charset="-122"/>
            </a:endParaRPr>
          </a:p>
        </p:txBody>
      </p:sp>
      <p:pic>
        <p:nvPicPr>
          <p:cNvPr id="2" name="Picture 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368" y="1236136"/>
            <a:ext cx="3762375" cy="42767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797469" y="2020755"/>
            <a:ext cx="6801632" cy="2031325"/>
          </a:xfrm>
          <a:prstGeom prst="rect">
            <a:avLst/>
          </a:prstGeom>
        </p:spPr>
        <p:txBody>
          <a:bodyPr wrap="square">
            <a:spAutoFit/>
          </a:bodyPr>
          <a:lstStyle/>
          <a:p>
            <a:r>
              <a:rPr lang="en-US" dirty="0">
                <a:latin typeface="medium-content-serif-font"/>
              </a:rPr>
              <a:t>When we augment the 5x5x1 image into </a:t>
            </a:r>
            <a:r>
              <a:rPr lang="en-US">
                <a:latin typeface="medium-content-serif-font"/>
              </a:rPr>
              <a:t>a 7x7x1 </a:t>
            </a:r>
            <a:r>
              <a:rPr lang="en-US" dirty="0">
                <a:latin typeface="medium-content-serif-font"/>
              </a:rPr>
              <a:t>image and then apply the 3x3x1 kernel over it, we find that the convolved matrix turns out to be of dimensions 5x5x1. Hence the name — </a:t>
            </a:r>
            <a:r>
              <a:rPr lang="en-US" b="1" dirty="0">
                <a:latin typeface="medium-content-serif-font"/>
              </a:rPr>
              <a:t>Same Padding</a:t>
            </a:r>
            <a:r>
              <a:rPr lang="en-US" dirty="0">
                <a:latin typeface="medium-content-serif-font"/>
              </a:rPr>
              <a:t>.</a:t>
            </a:r>
          </a:p>
          <a:p>
            <a:endParaRPr lang="en-US" dirty="0">
              <a:latin typeface="medium-content-serif-font"/>
            </a:endParaRPr>
          </a:p>
          <a:p>
            <a:r>
              <a:rPr lang="en-US" dirty="0">
                <a:latin typeface="medium-content-serif-font"/>
              </a:rPr>
              <a:t>On the other hand, if we perform the same operation without padding, we are presented with a matrix which has dimensions of the Kernel (3x3x1) itself — </a:t>
            </a:r>
            <a:r>
              <a:rPr lang="en-US" b="1" dirty="0">
                <a:latin typeface="medium-content-serif-font"/>
              </a:rPr>
              <a:t>Valid Padding</a:t>
            </a:r>
            <a:r>
              <a:rPr lang="en-US" dirty="0">
                <a:latin typeface="medium-content-serif-font"/>
              </a:rPr>
              <a:t>.</a:t>
            </a:r>
            <a:endParaRPr lang="en-US" b="0" i="0" dirty="0">
              <a:effectLst/>
              <a:latin typeface="medium-content-serif-fon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560" y="2028700"/>
            <a:ext cx="10052879" cy="1060855"/>
          </a:xfrm>
        </p:spPr>
        <p:txBody>
          <a:bodyPr/>
          <a:lstStyle/>
          <a:p>
            <a:r>
              <a:rPr lang="zh-CN" altLang="en-US">
                <a:latin typeface="Arial" panose="020B0604020202020204" pitchFamily="34" charset="0"/>
                <a:ea typeface="微软雅黑" panose="020B0503020204020204" charset="-122"/>
              </a:rPr>
              <a:t>全连接网络</a:t>
            </a:r>
            <a:br>
              <a:rPr lang="en-US" altLang="zh-CN">
                <a:latin typeface="Arial" panose="020B0604020202020204" pitchFamily="34" charset="0"/>
                <a:ea typeface="微软雅黑" panose="020B0503020204020204" charset="-122"/>
              </a:rPr>
            </a:br>
            <a:r>
              <a:rPr lang="en-US" altLang="zh-CN" sz="4800">
                <a:latin typeface="Arial" panose="020B0604020202020204" pitchFamily="34" charset="0"/>
                <a:ea typeface="微软雅黑" panose="020B0503020204020204" charset="-122"/>
              </a:rPr>
              <a:t>Fully-connected Neural Network</a:t>
            </a:r>
            <a:endParaRPr lang="en-US" altLang="zh-CN" sz="4800" dirty="0">
              <a:latin typeface="Arial" panose="020B0604020202020204" pitchFamily="34" charset="0"/>
              <a:ea typeface="微软雅黑" panose="020B0503020204020204" charset="-122"/>
            </a:endParaRPr>
          </a:p>
        </p:txBody>
      </p:sp>
    </p:spTree>
    <p:extLst>
      <p:ext uri="{BB962C8B-B14F-4D97-AF65-F5344CB8AC3E}">
        <p14:creationId xmlns:p14="http://schemas.microsoft.com/office/powerpoint/2010/main" val="364774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多通道 </a:t>
            </a:r>
            <a:r>
              <a:rPr lang="en-US" altLang="zh-CN">
                <a:latin typeface="Arial" panose="020B0604020202020204" pitchFamily="34" charset="0"/>
                <a:ea typeface="微软雅黑" panose="020B0503020204020204" charset="-122"/>
              </a:rPr>
              <a:t>Multiple channel</a:t>
            </a:r>
            <a:endParaRPr lang="zh-CN" altLang="en-US" dirty="0">
              <a:latin typeface="Arial" panose="020B0604020202020204" pitchFamily="34" charset="0"/>
              <a:ea typeface="微软雅黑" panose="020B0503020204020204" charset="-122"/>
            </a:endParaRPr>
          </a:p>
        </p:txBody>
      </p:sp>
      <p:pic>
        <p:nvPicPr>
          <p:cNvPr id="2" name="Picture 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64348" y="1325082"/>
            <a:ext cx="8663304" cy="487310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1368" y="6580640"/>
            <a:ext cx="7204425" cy="276999"/>
          </a:xfrm>
          <a:prstGeom prst="rect">
            <a:avLst/>
          </a:prstGeom>
        </p:spPr>
        <p:txBody>
          <a:bodyPr wrap="square">
            <a:spAutoFit/>
          </a:bodyPr>
          <a:lstStyle/>
          <a:p>
            <a:r>
              <a:rPr lang="en-US" sz="1200" dirty="0">
                <a:latin typeface="Arial" panose="020B0604020202020204" pitchFamily="34" charset="0"/>
                <a:ea typeface="微软雅黑" panose="020B0503020204020204" charset="-122"/>
                <a:cs typeface="Times New Roman" panose="02020603050405020304" pitchFamily="18" charset="0"/>
                <a:hlinkClick r:id="rId3"/>
              </a:rPr>
              <a:t>https://ujjwalkarn.me/2016/08/11/</a:t>
            </a:r>
            <a:r>
              <a:rPr lang="en-US" sz="1200">
                <a:latin typeface="Arial" panose="020B0604020202020204" pitchFamily="34" charset="0"/>
                <a:ea typeface="微软雅黑" panose="020B0503020204020204" charset="-122"/>
                <a:cs typeface="Times New Roman" panose="02020603050405020304" pitchFamily="18" charset="0"/>
                <a:hlinkClick r:id="rId3"/>
              </a:rPr>
              <a:t>intuitive-explanation-convnets/</a:t>
            </a:r>
            <a:endParaRPr 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池化 </a:t>
            </a:r>
            <a:r>
              <a:rPr lang="en-US" altLang="zh-CN">
                <a:latin typeface="Arial" panose="020B0604020202020204" pitchFamily="34" charset="0"/>
                <a:ea typeface="微软雅黑" panose="020B0503020204020204" charset="-122"/>
              </a:rPr>
              <a:t>Pooling</a:t>
            </a:r>
            <a:endParaRPr lang="zh-CN" altLang="en-US" dirty="0">
              <a:latin typeface="Arial" panose="020B0604020202020204" pitchFamily="34" charset="0"/>
              <a:ea typeface="微软雅黑" panose="020B0503020204020204" charset="-122"/>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337" y="1228659"/>
            <a:ext cx="6413326" cy="47239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矩形 2"/>
          <p:cNvSpPr/>
          <p:nvPr/>
        </p:nvSpPr>
        <p:spPr>
          <a:xfrm>
            <a:off x="381368" y="6581001"/>
            <a:ext cx="7204425" cy="276999"/>
          </a:xfrm>
          <a:prstGeom prst="rect">
            <a:avLst/>
          </a:prstGeom>
        </p:spPr>
        <p:txBody>
          <a:bodyPr wrap="square">
            <a:spAutoFit/>
          </a:bodyPr>
          <a:lstStyle/>
          <a:p>
            <a:r>
              <a:rPr lang="en-US" sz="1200" dirty="0">
                <a:latin typeface="Arial" panose="020B0604020202020204" pitchFamily="34" charset="0"/>
                <a:ea typeface="微软雅黑" panose="020B0503020204020204" charset="-122"/>
                <a:cs typeface="Times New Roman" panose="02020603050405020304" pitchFamily="18" charset="0"/>
                <a:hlinkClick r:id="rId3"/>
              </a:rPr>
              <a:t>https://ujjwalkarn.me/2016/08/11/</a:t>
            </a:r>
            <a:r>
              <a:rPr lang="en-US" sz="1200">
                <a:latin typeface="Arial" panose="020B0604020202020204" pitchFamily="34" charset="0"/>
                <a:ea typeface="微软雅黑" panose="020B0503020204020204" charset="-122"/>
                <a:cs typeface="Times New Roman" panose="02020603050405020304" pitchFamily="18" charset="0"/>
                <a:hlinkClick r:id="rId3"/>
              </a:rPr>
              <a:t>intuitive-explanation-convnets/</a:t>
            </a:r>
            <a:endParaRPr 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latin typeface="Arial" panose="020B0604020202020204" pitchFamily="34" charset="0"/>
                <a:ea typeface="微软雅黑" panose="020B0503020204020204" charset="-122"/>
              </a:rPr>
              <a:t>Softmax</a:t>
            </a:r>
            <a:endParaRPr lang="zh-CN" altLang="en-US" dirty="0">
              <a:latin typeface="Arial" panose="020B0604020202020204" pitchFamily="34" charset="0"/>
              <a:ea typeface="微软雅黑" panose="020B0503020204020204" charset="-122"/>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273" y="1919968"/>
            <a:ext cx="8629650" cy="37147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1368" y="6581001"/>
            <a:ext cx="10705323" cy="276999"/>
          </a:xfrm>
          <a:prstGeom prst="rect">
            <a:avLst/>
          </a:prstGeom>
        </p:spPr>
        <p:txBody>
          <a:bodyPr wrap="square">
            <a:spAutoFit/>
          </a:bodyPr>
          <a:lstStyle/>
          <a:p>
            <a:r>
              <a:rPr lang="en-US" altLang="zh-CN" sz="1200" dirty="0">
                <a:latin typeface="Arial" panose="020B0604020202020204" pitchFamily="34" charset="0"/>
                <a:ea typeface="微软雅黑" panose="020B0503020204020204" charset="-122"/>
                <a:cs typeface="Times New Roman" panose="02020603050405020304" pitchFamily="18" charset="0"/>
                <a:hlinkClick r:id="rId3"/>
              </a:rPr>
              <a:t>https://medium.com/data-science-bootcamp/understand-the-softmax-function-in-minutes-f3a59641e86d</a:t>
            </a:r>
            <a:endParaRPr lang="zh-CN" alt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卷积神经网络 </a:t>
            </a:r>
            <a:r>
              <a:rPr lang="en-US" altLang="zh-CN">
                <a:latin typeface="Arial" panose="020B0604020202020204" pitchFamily="34" charset="0"/>
                <a:ea typeface="微软雅黑" panose="020B0503020204020204" charset="-122"/>
              </a:rPr>
              <a:t>CNN</a:t>
            </a:r>
            <a:endParaRPr lang="zh-CN" altLang="en-US" dirty="0">
              <a:latin typeface="Arial" panose="020B0604020202020204" pitchFamily="34" charset="0"/>
              <a:ea typeface="微软雅黑" panose="020B0503020204020204" charset="-122"/>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84362"/>
            <a:ext cx="9144000" cy="30892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1368" y="6581001"/>
            <a:ext cx="7204425" cy="276999"/>
          </a:xfrm>
          <a:prstGeom prst="rect">
            <a:avLst/>
          </a:prstGeom>
        </p:spPr>
        <p:txBody>
          <a:bodyPr wrap="square">
            <a:spAutoFit/>
          </a:bodyPr>
          <a:lstStyle/>
          <a:p>
            <a:r>
              <a:rPr lang="en-US" sz="1200" dirty="0">
                <a:latin typeface="Arial" panose="020B0604020202020204" pitchFamily="34" charset="0"/>
                <a:ea typeface="微软雅黑" panose="020B0503020204020204" charset="-122"/>
                <a:cs typeface="Times New Roman" panose="02020603050405020304" pitchFamily="18" charset="0"/>
                <a:hlinkClick r:id="rId3"/>
              </a:rPr>
              <a:t>https://ujjwalkarn.me/2016/08/11/</a:t>
            </a:r>
            <a:r>
              <a:rPr lang="en-US" sz="1200">
                <a:latin typeface="Arial" panose="020B0604020202020204" pitchFamily="34" charset="0"/>
                <a:ea typeface="微软雅黑" panose="020B0503020204020204" charset="-122"/>
                <a:cs typeface="Times New Roman" panose="02020603050405020304" pitchFamily="18" charset="0"/>
                <a:hlinkClick r:id="rId3"/>
              </a:rPr>
              <a:t>intuitive-explanation-convnets/</a:t>
            </a:r>
            <a:endParaRPr 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手动构建一个</a:t>
            </a:r>
            <a:r>
              <a:rPr lang="en-US" altLang="zh-CN">
                <a:latin typeface="Arial" panose="020B0604020202020204" pitchFamily="34" charset="0"/>
                <a:ea typeface="微软雅黑" panose="020B0503020204020204" charset="-122"/>
              </a:rPr>
              <a:t>CNN</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rotWithShape="1">
          <a:blip r:embed="rId2"/>
          <a:srcRect l="1737"/>
          <a:stretch>
            <a:fillRect/>
          </a:stretch>
        </p:blipFill>
        <p:spPr>
          <a:xfrm>
            <a:off x="764088" y="1522869"/>
            <a:ext cx="10983238" cy="4554073"/>
          </a:xfrm>
          <a:prstGeom prst="rect">
            <a:avLst/>
          </a:prstGeom>
        </p:spPr>
      </p:pic>
      <p:sp>
        <p:nvSpPr>
          <p:cNvPr id="3" name="标题 2"/>
          <p:cNvSpPr txBox="1"/>
          <p:nvPr/>
        </p:nvSpPr>
        <p:spPr>
          <a:xfrm>
            <a:off x="764088" y="1049881"/>
            <a:ext cx="11163300" cy="472988"/>
          </a:xfrm>
          <a:prstGeom prst="rect">
            <a:avLst/>
          </a:prstGeom>
        </p:spPr>
        <p:txBody>
          <a:bodyPr/>
          <a:lst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2400">
                <a:solidFill>
                  <a:srgbClr val="C00000"/>
                </a:solidFill>
              </a:rPr>
              <a:t>计算模型参数个数</a:t>
            </a:r>
            <a:endParaRPr lang="zh-CN" altLang="en-US" sz="2400"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手动构建一个</a:t>
            </a:r>
            <a:r>
              <a:rPr lang="en-US" altLang="zh-CN">
                <a:latin typeface="Arial" panose="020B0604020202020204" pitchFamily="34" charset="0"/>
                <a:ea typeface="微软雅黑" panose="020B0503020204020204" charset="-122"/>
              </a:rPr>
              <a:t>CNN</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2"/>
          <a:stretch>
            <a:fillRect/>
          </a:stretch>
        </p:blipFill>
        <p:spPr>
          <a:xfrm>
            <a:off x="682669" y="1239213"/>
            <a:ext cx="11016641" cy="49733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en-US" altLang="zh-CN">
                <a:latin typeface="Arial" panose="020B0604020202020204" pitchFamily="34" charset="0"/>
                <a:ea typeface="微软雅黑" panose="020B0503020204020204" charset="-122"/>
              </a:rPr>
              <a:t>Pooling </a:t>
            </a:r>
            <a:r>
              <a:rPr lang="zh-CN" altLang="en-US">
                <a:latin typeface="Arial" panose="020B0604020202020204" pitchFamily="34" charset="0"/>
                <a:ea typeface="微软雅黑" panose="020B0503020204020204" charset="-122"/>
              </a:rPr>
              <a:t>怎么做梯度下降</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2"/>
          <a:stretch>
            <a:fillRect/>
          </a:stretch>
        </p:blipFill>
        <p:spPr>
          <a:xfrm>
            <a:off x="1864681" y="1324776"/>
            <a:ext cx="8462638" cy="4208447"/>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理解</a:t>
            </a:r>
            <a:r>
              <a:rPr lang="en-US" altLang="zh-CN">
                <a:latin typeface="Arial" panose="020B0604020202020204" pitchFamily="34" charset="0"/>
                <a:ea typeface="微软雅黑" panose="020B0503020204020204" charset="-122"/>
              </a:rPr>
              <a:t>CNN</a:t>
            </a:r>
            <a:endParaRPr lang="zh-CN" altLang="en-US" dirty="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2"/>
          <a:stretch>
            <a:fillRect/>
          </a:stretch>
        </p:blipFill>
        <p:spPr>
          <a:xfrm>
            <a:off x="2641493" y="1039654"/>
            <a:ext cx="7121882" cy="4778691"/>
          </a:xfrm>
          <a:prstGeom prst="rect">
            <a:avLst/>
          </a:prstGeom>
        </p:spPr>
      </p:pic>
      <p:sp>
        <p:nvSpPr>
          <p:cNvPr id="3" name="矩形 2"/>
          <p:cNvSpPr/>
          <p:nvPr/>
        </p:nvSpPr>
        <p:spPr>
          <a:xfrm>
            <a:off x="381368" y="6581001"/>
            <a:ext cx="9088309" cy="276999"/>
          </a:xfrm>
          <a:prstGeom prst="rect">
            <a:avLst/>
          </a:prstGeom>
        </p:spPr>
        <p:txBody>
          <a:bodyPr wrap="square">
            <a:spAutoFit/>
          </a:bodyPr>
          <a:lstStyle/>
          <a:p>
            <a:r>
              <a:rPr lang="en-US" altLang="zh-CN" sz="1200">
                <a:latin typeface="Arial" panose="020B0604020202020204" pitchFamily="34" charset="0"/>
                <a:ea typeface="微软雅黑" panose="020B0503020204020204" charset="-122"/>
                <a:cs typeface="Times New Roman" panose="02020603050405020304" pitchFamily="18" charset="0"/>
              </a:rPr>
              <a:t>Krizhevsky</a:t>
            </a:r>
            <a:r>
              <a:rPr lang="en-US" altLang="zh-CN" sz="1200" dirty="0">
                <a:latin typeface="Arial" panose="020B0604020202020204" pitchFamily="34" charset="0"/>
                <a:ea typeface="微软雅黑" panose="020B0503020204020204" charset="-122"/>
                <a:cs typeface="Times New Roman" panose="02020603050405020304" pitchFamily="18" charset="0"/>
              </a:rPr>
              <a:t>, A</a:t>
            </a:r>
            <a:r>
              <a:rPr lang="en-US" altLang="zh-CN" sz="1200">
                <a:latin typeface="Arial" panose="020B0604020202020204" pitchFamily="34" charset="0"/>
                <a:ea typeface="微软雅黑" panose="020B0503020204020204" charset="-122"/>
                <a:cs typeface="Times New Roman" panose="02020603050405020304" pitchFamily="18" charset="0"/>
              </a:rPr>
              <a:t>., Sutskever</a:t>
            </a:r>
            <a:r>
              <a:rPr lang="en-US" altLang="zh-CN" sz="1200" dirty="0">
                <a:latin typeface="Arial" panose="020B0604020202020204" pitchFamily="34" charset="0"/>
                <a:ea typeface="微软雅黑" panose="020B0503020204020204" charset="-122"/>
                <a:cs typeface="Times New Roman" panose="02020603050405020304" pitchFamily="18" charset="0"/>
              </a:rPr>
              <a:t>, I., Hinton, G</a:t>
            </a:r>
            <a:r>
              <a:rPr lang="en-US" altLang="zh-CN" sz="1200">
                <a:latin typeface="Arial" panose="020B0604020202020204" pitchFamily="34" charset="0"/>
                <a:ea typeface="微软雅黑" panose="020B0503020204020204" charset="-122"/>
                <a:cs typeface="Times New Roman" panose="02020603050405020304" pitchFamily="18" charset="0"/>
              </a:rPr>
              <a:t>.: Imagenet</a:t>
            </a:r>
            <a:r>
              <a:rPr lang="en-US" altLang="zh-CN" sz="1200" dirty="0">
                <a:latin typeface="Arial" panose="020B0604020202020204" pitchFamily="34" charset="0"/>
                <a:ea typeface="微软雅黑" panose="020B0503020204020204" charset="-122"/>
                <a:cs typeface="Times New Roman" panose="02020603050405020304" pitchFamily="18" charset="0"/>
              </a:rPr>
              <a:t> classification with deep convolutional neural networks. In: NIPS (2012)</a:t>
            </a:r>
            <a:endParaRPr lang="zh-CN" altLang="en-US" sz="1200" dirty="0">
              <a:latin typeface="Arial" panose="020B060402020202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560" y="2028700"/>
            <a:ext cx="10052879" cy="1060855"/>
          </a:xfrm>
        </p:spPr>
        <p:txBody>
          <a:bodyPr/>
          <a:lstStyle/>
          <a:p>
            <a:r>
              <a:rPr lang="zh-CN" altLang="en-US">
                <a:latin typeface="Arial" panose="020B0604020202020204" pitchFamily="34" charset="0"/>
                <a:ea typeface="微软雅黑" panose="020B0503020204020204" charset="-122"/>
              </a:rPr>
              <a:t>残差神经网络</a:t>
            </a:r>
            <a:br>
              <a:rPr lang="en-US" altLang="zh-CN">
                <a:latin typeface="Arial" panose="020B0604020202020204" pitchFamily="34" charset="0"/>
                <a:ea typeface="微软雅黑" panose="020B0503020204020204" charset="-122"/>
              </a:rPr>
            </a:br>
            <a:r>
              <a:rPr lang="en-US" altLang="zh-CN">
                <a:latin typeface="Arial" panose="020B0604020202020204" pitchFamily="34" charset="0"/>
                <a:ea typeface="微软雅黑" panose="020B0503020204020204" charset="-122"/>
              </a:rPr>
              <a:t>Residual Neural Network</a:t>
            </a:r>
            <a:endParaRPr lang="zh-CN" altLang="en-US" dirty="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大部分内容来自文章：</a:t>
            </a:r>
            <a:r>
              <a:rPr lang="en-US" altLang="zh-CN" dirty="0"/>
              <a:t>Deep Residual Learning for Image Recognition</a:t>
            </a:r>
            <a:r>
              <a:rPr lang="zh-CN" altLang="en-US" dirty="0"/>
              <a:t>，</a:t>
            </a:r>
            <a:r>
              <a:rPr lang="en-US" altLang="zh-CN" dirty="0"/>
              <a:t> He, </a:t>
            </a:r>
            <a:r>
              <a:rPr lang="en-US" altLang="zh-CN" dirty="0" err="1"/>
              <a:t>Kaiming</a:t>
            </a:r>
            <a:r>
              <a:rPr lang="en-US" altLang="zh-CN" dirty="0"/>
              <a:t>, et al. 2016</a:t>
            </a:r>
          </a:p>
          <a:p>
            <a:endParaRPr lang="zh-CN" altLang="en-US" dirty="0"/>
          </a:p>
        </p:txBody>
      </p:sp>
      <p:sp>
        <p:nvSpPr>
          <p:cNvPr id="3" name="标题 2"/>
          <p:cNvSpPr>
            <a:spLocks noGrp="1"/>
          </p:cNvSpPr>
          <p:nvPr>
            <p:ph type="title"/>
          </p:nvPr>
        </p:nvSpPr>
        <p:spPr/>
        <p:txBody>
          <a:bodyPr/>
          <a:lstStyle/>
          <a:p>
            <a:r>
              <a:rPr lang="en-US" altLang="zh-CN" dirty="0"/>
              <a:t>Slide information</a:t>
            </a:r>
            <a:endParaRPr lang="zh-CN" alt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两层神经网络</a:t>
            </a:r>
          </a:p>
        </p:txBody>
      </p:sp>
      <mc:AlternateContent xmlns:mc="http://schemas.openxmlformats.org/markup-compatibility/2006" xmlns:a14="http://schemas.microsoft.com/office/drawing/2010/main">
        <mc:Choice Requires="a14">
          <p:sp>
            <p:nvSpPr>
              <p:cNvPr id="3" name="文本框 2"/>
              <p:cNvSpPr txBox="1"/>
              <p:nvPr/>
            </p:nvSpPr>
            <p:spPr>
              <a:xfrm>
                <a:off x="455295" y="962025"/>
                <a:ext cx="10829290" cy="742315"/>
              </a:xfrm>
              <a:prstGeom prst="rect">
                <a:avLst/>
              </a:prstGeom>
              <a:noFill/>
            </p:spPr>
            <p:txBody>
              <a:bodyPr wrap="square" rtlCol="0" anchor="t">
                <a:noAutofit/>
              </a:bodyPr>
              <a:lstStyle/>
              <a:p>
                <a:pPr marL="285750" indent="-285750">
                  <a:buFont typeface="Arial" panose="020B0604020202020204" pitchFamily="34" charset="0"/>
                  <a:buChar char="•"/>
                </a:pPr>
                <a:r>
                  <a:rPr lang="zh-CN" altLang="en-US" sz="2800"/>
                  <a:t>假设数据集为</a:t>
                </a:r>
                <a14:m>
                  <m:oMath xmlns:m="http://schemas.openxmlformats.org/officeDocument/2006/math">
                    <m:sSubSup>
                      <m:sSubSupPr>
                        <m:ctrlPr>
                          <a:rPr lang="en-US" altLang="zh-CN" sz="2800" i="1">
                            <a:latin typeface="Cambria Math" panose="02040503050406030204" pitchFamily="18" charset="0"/>
                            <a:cs typeface="Cambria Math" panose="02040503050406030204" pitchFamily="18" charset="0"/>
                          </a:rPr>
                        </m:ctrlPr>
                      </m:sSubSupPr>
                      <m:e>
                        <m:r>
                          <a:rPr lang="en-US" altLang="zh-CN" sz="2800" i="1">
                            <a:latin typeface="Cambria Math" panose="02040503050406030204" pitchFamily="18" charset="0"/>
                            <a:cs typeface="Cambria Math" panose="02040503050406030204" pitchFamily="18" charset="0"/>
                          </a:rPr>
                          <m:t>{(</m:t>
                        </m:r>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𝑥</m:t>
                            </m:r>
                          </m:e>
                          <m:sub>
                            <m:r>
                              <a:rPr lang="en-US" altLang="zh-CN" sz="2800" i="1">
                                <a:latin typeface="Cambria Math" panose="02040503050406030204" pitchFamily="18" charset="0"/>
                                <a:cs typeface="Cambria Math" panose="02040503050406030204" pitchFamily="18" charset="0"/>
                              </a:rPr>
                              <m:t>𝑖</m:t>
                            </m:r>
                          </m:sub>
                        </m:sSub>
                        <m:r>
                          <a:rPr lang="en-US" altLang="zh-CN" sz="2800" i="1">
                            <a:latin typeface="Cambria Math" panose="02040503050406030204" pitchFamily="18" charset="0"/>
                            <a:cs typeface="Cambria Math" panose="02040503050406030204" pitchFamily="18" charset="0"/>
                          </a:rPr>
                          <m:t>,</m:t>
                        </m:r>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𝑦</m:t>
                            </m:r>
                          </m:e>
                          <m:sub>
                            <m:r>
                              <a:rPr lang="en-US" sz="2800" i="1">
                                <a:latin typeface="Cambria Math" panose="02040503050406030204" pitchFamily="18" charset="0"/>
                              </a:rPr>
                              <m:t>𝑖</m:t>
                            </m:r>
                          </m:sub>
                        </m:sSub>
                        <m:r>
                          <a:rPr lang="en-US" altLang="zh-CN" sz="2800" i="1">
                            <a:latin typeface="Cambria Math" panose="02040503050406030204" pitchFamily="18" charset="0"/>
                            <a:cs typeface="Cambria Math" panose="02040503050406030204" pitchFamily="18" charset="0"/>
                          </a:rPr>
                          <m:t>)}</m:t>
                        </m:r>
                      </m:e>
                      <m:sub>
                        <m:r>
                          <a:rPr lang="en-US" altLang="zh-CN" sz="2800" i="1">
                            <a:latin typeface="Cambria Math" panose="02040503050406030204" pitchFamily="18" charset="0"/>
                            <a:cs typeface="Cambria Math" panose="02040503050406030204" pitchFamily="18" charset="0"/>
                          </a:rPr>
                          <m:t>𝑖</m:t>
                        </m:r>
                        <m:r>
                          <a:rPr lang="en-US" altLang="zh-CN" sz="2800" i="1">
                            <a:latin typeface="Cambria Math" panose="02040503050406030204" pitchFamily="18" charset="0"/>
                            <a:cs typeface="Cambria Math" panose="02040503050406030204" pitchFamily="18" charset="0"/>
                          </a:rPr>
                          <m:t>=1</m:t>
                        </m:r>
                      </m:sub>
                      <m:sup>
                        <m:r>
                          <a:rPr lang="en-US" altLang="zh-CN" sz="2800" i="1">
                            <a:latin typeface="Cambria Math" panose="02040503050406030204" pitchFamily="18" charset="0"/>
                            <a:cs typeface="Cambria Math" panose="02040503050406030204" pitchFamily="18" charset="0"/>
                          </a:rPr>
                          <m:t>𝑛</m:t>
                        </m:r>
                      </m:sup>
                    </m:sSubSup>
                  </m:oMath>
                </a14:m>
                <a:r>
                  <a:rPr lang="zh-CN" altLang="en-US" sz="2800"/>
                  <a:t>，考虑一个只有一层隐藏层的神经网络，即两层神经网络，</a:t>
                </a:r>
              </a:p>
            </p:txBody>
          </p:sp>
        </mc:Choice>
        <mc:Fallback xmlns="">
          <p:sp>
            <p:nvSpPr>
              <p:cNvPr id="3" name="文本框 2"/>
              <p:cNvSpPr txBox="1">
                <a:spLocks noRot="1" noChangeAspect="1" noMove="1" noResize="1" noEditPoints="1" noAdjustHandles="1" noChangeArrowheads="1" noChangeShapeType="1" noTextEdit="1"/>
              </p:cNvSpPr>
              <p:nvPr/>
            </p:nvSpPr>
            <p:spPr>
              <a:xfrm>
                <a:off x="455295" y="962025"/>
                <a:ext cx="10829290" cy="742315"/>
              </a:xfrm>
              <a:prstGeom prst="rect">
                <a:avLst/>
              </a:prstGeom>
              <a:blipFill rotWithShape="1">
                <a:blip r:embed="rId5"/>
                <a:stretch>
                  <a:fillRect b="-21642"/>
                </a:stretch>
              </a:blipFill>
            </p:spPr>
            <p:txBody>
              <a:bodyPr/>
              <a:lstStyle/>
              <a:p>
                <a:r>
                  <a:rPr lang="zh-CN" altLang="en-US">
                    <a:noFill/>
                  </a:rPr>
                  <a:t> </a:t>
                </a:r>
              </a:p>
            </p:txBody>
          </p:sp>
        </mc:Fallback>
      </mc:AlternateContent>
      <p:pic>
        <p:nvPicPr>
          <p:cNvPr id="5" name="图片 4"/>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blip>
          <a:stretch>
            <a:fillRect/>
          </a:stretch>
        </p:blipFill>
        <p:spPr>
          <a:xfrm>
            <a:off x="3398781" y="1793227"/>
            <a:ext cx="4942717" cy="1258225"/>
          </a:xfrm>
          <a:prstGeom prst="rect">
            <a:avLst/>
          </a:prstGeom>
        </p:spPr>
      </p:pic>
      <p:pic>
        <p:nvPicPr>
          <p:cNvPr id="6" name="图片 5"/>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b="15153"/>
          <a:stretch>
            <a:fillRect/>
          </a:stretch>
        </p:blipFill>
        <p:spPr>
          <a:xfrm>
            <a:off x="2999740" y="3164205"/>
            <a:ext cx="4977130" cy="31565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37541" y="1813261"/>
            <a:ext cx="7609840" cy="1569660"/>
          </a:xfrm>
          <a:prstGeom prst="rect">
            <a:avLst/>
          </a:prstGeom>
          <a:noFill/>
        </p:spPr>
        <p:txBody>
          <a:bodyPr wrap="square" rtlCol="0" anchor="t">
            <a:spAutoFit/>
          </a:bodyPr>
          <a:lstStyle/>
          <a:p>
            <a:pPr algn="just">
              <a:lnSpc>
                <a:spcPct val="150000"/>
              </a:lnSpc>
            </a:pPr>
            <a:r>
              <a:rPr lang="zh-CN" altLang="en-US" sz="2400" dirty="0">
                <a:solidFill>
                  <a:srgbClr val="000000"/>
                </a:solidFill>
                <a:latin typeface="等线 Light" panose="02010600030101010101" charset="-122"/>
                <a:ea typeface="等线" panose="02010600030101010101" charset="-122"/>
              </a:rPr>
              <a:t>在深度的重要性驱动下，出现了一个问题：</a:t>
            </a:r>
            <a:r>
              <a:rPr lang="zh-CN" altLang="en-US" sz="2400" b="1" dirty="0">
                <a:solidFill>
                  <a:srgbClr val="000000"/>
                </a:solidFill>
                <a:latin typeface="等线 Light" panose="02010600030101010101" charset="-122"/>
                <a:ea typeface="等线" panose="02010600030101010101" charset="-122"/>
              </a:rPr>
              <a:t>学习更好的网络就像堆叠更多层一样容易吗？</a:t>
            </a:r>
            <a:r>
              <a:rPr lang="zh-CN" altLang="en-US" sz="2400" dirty="0">
                <a:solidFill>
                  <a:srgbClr val="000000"/>
                </a:solidFill>
                <a:latin typeface="等线 Light" panose="02010600030101010101" charset="-122"/>
                <a:ea typeface="等线" panose="02010600030101010101" charset="-122"/>
              </a:rPr>
              <a:t> </a:t>
            </a:r>
          </a:p>
          <a:p>
            <a:endParaRPr lang="zh-CN" altLang="en-US" sz="2400" dirty="0">
              <a:solidFill>
                <a:srgbClr val="000000"/>
              </a:solidFill>
              <a:latin typeface="等线 Light" panose="02010600030101010101" charset="-122"/>
              <a:ea typeface="等线" panose="02010600030101010101" charset="-122"/>
            </a:endParaRPr>
          </a:p>
        </p:txBody>
      </p:sp>
      <p:sp>
        <p:nvSpPr>
          <p:cNvPr id="6" name="文本框 5"/>
          <p:cNvSpPr txBox="1"/>
          <p:nvPr/>
        </p:nvSpPr>
        <p:spPr>
          <a:xfrm>
            <a:off x="2437541" y="3065422"/>
            <a:ext cx="7318114" cy="2554545"/>
          </a:xfrm>
          <a:prstGeom prst="rect">
            <a:avLst/>
          </a:prstGeom>
          <a:noFill/>
        </p:spPr>
        <p:txBody>
          <a:bodyPr wrap="square" rtlCol="0">
            <a:spAutoFit/>
          </a:bodyPr>
          <a:lstStyle/>
          <a:p>
            <a:pPr algn="just">
              <a:lnSpc>
                <a:spcPct val="150000"/>
              </a:lnSpc>
            </a:pPr>
            <a:r>
              <a:rPr lang="zh-CN" altLang="en-US" sz="2400" b="1" dirty="0">
                <a:solidFill>
                  <a:srgbClr val="000000"/>
                </a:solidFill>
                <a:latin typeface="等线 Light" panose="02010600030101010101" charset="-122"/>
                <a:ea typeface="等线" panose="02010600030101010101" charset="-122"/>
                <a:sym typeface="+mn-ea"/>
              </a:rPr>
              <a:t>退化问题：</a:t>
            </a:r>
            <a:r>
              <a:rPr lang="zh-CN" altLang="en-US" sz="2400" dirty="0">
                <a:solidFill>
                  <a:srgbClr val="000000"/>
                </a:solidFill>
                <a:latin typeface="等线 Light" panose="02010600030101010101" charset="-122"/>
                <a:ea typeface="等线" panose="02010600030101010101" charset="-122"/>
                <a:sym typeface="+mn-ea"/>
              </a:rPr>
              <a:t>随着网络深度的增加，准确度变得饱和，然后迅速退化。 这种退化不是由过度拟合引起的，并且在适当的深度模型中添加更多层会导致更高的训练误差。</a:t>
            </a:r>
            <a:endParaRPr lang="zh-CN" altLang="en-US" sz="2400" dirty="0">
              <a:solidFill>
                <a:srgbClr val="000000"/>
              </a:solidFill>
              <a:latin typeface="等线 Light" panose="02010600030101010101" charset="-122"/>
              <a:ea typeface="等线" panose="02010600030101010101" charset="-122"/>
            </a:endParaRPr>
          </a:p>
          <a:p>
            <a:endParaRPr lang="zh-CN" altLang="en-US" sz="1600" dirty="0">
              <a:solidFill>
                <a:srgbClr val="000000"/>
              </a:solidFill>
              <a:latin typeface="等线 Light" panose="02010600030101010101" charset="-122"/>
              <a:ea typeface="等线" panose="02010600030101010101" charset="-122"/>
              <a:sym typeface="+mn-ea"/>
            </a:endParaRPr>
          </a:p>
        </p:txBody>
      </p:sp>
      <p:sp>
        <p:nvSpPr>
          <p:cNvPr id="3" name="标题 2"/>
          <p:cNvSpPr>
            <a:spLocks noGrp="1"/>
          </p:cNvSpPr>
          <p:nvPr>
            <p:ph type="title"/>
          </p:nvPr>
        </p:nvSpPr>
        <p:spPr/>
        <p:txBody>
          <a:bodyPr/>
          <a:lstStyle/>
          <a:p>
            <a:r>
              <a:rPr lang="zh-CN" altLang="en-US" sz="2800" dirty="0"/>
              <a:t>退化问题</a:t>
            </a:r>
          </a:p>
        </p:txBody>
      </p:sp>
      <p:sp>
        <p:nvSpPr>
          <p:cNvPr id="19" name="圆角矩形 18"/>
          <p:cNvSpPr/>
          <p:nvPr/>
        </p:nvSpPr>
        <p:spPr>
          <a:xfrm>
            <a:off x="2820942" y="5673803"/>
            <a:ext cx="1371064" cy="396259"/>
          </a:xfrm>
          <a:prstGeom prst="roundRect">
            <a:avLst/>
          </a:prstGeom>
          <a:solidFill>
            <a:srgbClr val="FFCA08"/>
          </a:solidFill>
          <a:ln w="12700" cap="flat" cmpd="sng" algn="ctr">
            <a:solidFill>
              <a:srgbClr val="FFCA08">
                <a:shade val="50000"/>
              </a:srgbClr>
            </a:solidFill>
            <a:prstDash val="solid"/>
            <a:miter lim="800000"/>
          </a:ln>
          <a:effectLst/>
        </p:spPr>
        <p:txBody>
          <a:bodyPr rtlCol="0" anchor="ctr"/>
          <a:lstStyle/>
          <a:p>
            <a:pPr algn="ctr" defTabSz="685800">
              <a:defRPr/>
            </a:pP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神经网络层数</a:t>
            </a:r>
          </a:p>
        </p:txBody>
      </p:sp>
      <p:sp>
        <p:nvSpPr>
          <p:cNvPr id="20" name="圆角矩形 19"/>
          <p:cNvSpPr/>
          <p:nvPr/>
        </p:nvSpPr>
        <p:spPr>
          <a:xfrm>
            <a:off x="4719973" y="5405038"/>
            <a:ext cx="1447506" cy="396259"/>
          </a:xfrm>
          <a:prstGeom prst="roundRect">
            <a:avLst/>
          </a:prstGeom>
          <a:solidFill>
            <a:srgbClr val="FFCA08"/>
          </a:solidFill>
          <a:ln w="12700" cap="flat" cmpd="sng" algn="ctr">
            <a:solidFill>
              <a:srgbClr val="FFCA08">
                <a:shade val="50000"/>
              </a:srgbClr>
            </a:solidFill>
            <a:prstDash val="solid"/>
            <a:miter lim="800000"/>
          </a:ln>
          <a:effectLst/>
        </p:spPr>
        <p:txBody>
          <a:bodyPr rtlCol="0" anchor="ctr"/>
          <a:lstStyle/>
          <a:p>
            <a:pPr algn="ctr" defTabSz="685800">
              <a:defRPr/>
            </a:pPr>
            <a:r>
              <a:rPr lang="zh-CN" altLang="zh-CN"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网络的表达能力</a:t>
            </a:r>
            <a:endPar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1" name="圆角矩形 20"/>
          <p:cNvSpPr/>
          <p:nvPr/>
        </p:nvSpPr>
        <p:spPr>
          <a:xfrm>
            <a:off x="4719973" y="6007679"/>
            <a:ext cx="1034010" cy="396259"/>
          </a:xfrm>
          <a:prstGeom prst="roundRect">
            <a:avLst/>
          </a:prstGeom>
          <a:solidFill>
            <a:srgbClr val="FFCA08"/>
          </a:solidFill>
          <a:ln w="12700" cap="flat" cmpd="sng" algn="ctr">
            <a:solidFill>
              <a:srgbClr val="FFCA08">
                <a:shade val="50000"/>
              </a:srgbClr>
            </a:solidFill>
            <a:prstDash val="solid"/>
            <a:miter lim="800000"/>
          </a:ln>
          <a:effectLst/>
        </p:spPr>
        <p:txBody>
          <a:bodyPr rtlCol="0" anchor="ctr"/>
          <a:lstStyle/>
          <a:p>
            <a:pPr algn="ctr" defTabSz="685800">
              <a:defRPr/>
            </a:pP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训练难度</a:t>
            </a:r>
          </a:p>
        </p:txBody>
      </p:sp>
      <p:sp>
        <p:nvSpPr>
          <p:cNvPr id="22" name="下箭头 21"/>
          <p:cNvSpPr/>
          <p:nvPr/>
        </p:nvSpPr>
        <p:spPr>
          <a:xfrm rot="10800000">
            <a:off x="4077345" y="5488957"/>
            <a:ext cx="272036" cy="300855"/>
          </a:xfrm>
          <a:prstGeom prst="downArrow">
            <a:avLst/>
          </a:prstGeom>
          <a:solidFill>
            <a:srgbClr val="92D050"/>
          </a:solidFill>
          <a:ln w="12700" cap="flat" cmpd="sng" algn="ctr">
            <a:solidFill>
              <a:srgbClr val="FFCA08">
                <a:shade val="50000"/>
              </a:srgbClr>
            </a:solidFill>
            <a:prstDash val="solid"/>
            <a:miter lim="800000"/>
          </a:ln>
          <a:effectLst/>
        </p:spPr>
        <p:txBody>
          <a:bodyPr rtlCol="0" anchor="ctr"/>
          <a:lstStyle/>
          <a:p>
            <a:pPr algn="ctr" defTabSz="685800">
              <a:defRPr/>
            </a:pPr>
            <a:endParaRPr lang="zh-CN" altLang="en-US" sz="1350" kern="0">
              <a:solidFill>
                <a:prstClr val="white"/>
              </a:solidFill>
              <a:latin typeface="微软雅黑" panose="020B0503020204020204" charset="-122"/>
              <a:ea typeface="微软雅黑" panose="020B0503020204020204" charset="-122"/>
            </a:endParaRPr>
          </a:p>
        </p:txBody>
      </p:sp>
      <p:sp>
        <p:nvSpPr>
          <p:cNvPr id="23" name="下箭头 22"/>
          <p:cNvSpPr/>
          <p:nvPr/>
        </p:nvSpPr>
        <p:spPr>
          <a:xfrm rot="10800000">
            <a:off x="6034286" y="5220192"/>
            <a:ext cx="272036" cy="300855"/>
          </a:xfrm>
          <a:prstGeom prst="downArrow">
            <a:avLst/>
          </a:prstGeom>
          <a:solidFill>
            <a:srgbClr val="92D050"/>
          </a:solidFill>
          <a:ln w="12700" cap="flat" cmpd="sng" algn="ctr">
            <a:solidFill>
              <a:srgbClr val="FFCA08">
                <a:shade val="50000"/>
              </a:srgbClr>
            </a:solidFill>
            <a:prstDash val="solid"/>
            <a:miter lim="800000"/>
          </a:ln>
          <a:effectLst/>
        </p:spPr>
        <p:txBody>
          <a:bodyPr rtlCol="0" anchor="ctr"/>
          <a:lstStyle/>
          <a:p>
            <a:pPr algn="ctr" defTabSz="685800">
              <a:defRPr/>
            </a:pPr>
            <a:endParaRPr lang="zh-CN" altLang="en-US" sz="1350" kern="0">
              <a:solidFill>
                <a:prstClr val="white"/>
              </a:solidFill>
              <a:latin typeface="微软雅黑" panose="020B0503020204020204" charset="-122"/>
              <a:ea typeface="微软雅黑" panose="020B0503020204020204" charset="-122"/>
            </a:endParaRPr>
          </a:p>
        </p:txBody>
      </p:sp>
      <p:sp>
        <p:nvSpPr>
          <p:cNvPr id="24" name="下箭头 23"/>
          <p:cNvSpPr/>
          <p:nvPr/>
        </p:nvSpPr>
        <p:spPr>
          <a:xfrm rot="10800000">
            <a:off x="5586346" y="5822730"/>
            <a:ext cx="272036" cy="300855"/>
          </a:xfrm>
          <a:prstGeom prst="downArrow">
            <a:avLst/>
          </a:prstGeom>
          <a:solidFill>
            <a:srgbClr val="92D050"/>
          </a:solidFill>
          <a:ln w="12700" cap="flat" cmpd="sng" algn="ctr">
            <a:solidFill>
              <a:srgbClr val="FFCA08">
                <a:shade val="50000"/>
              </a:srgbClr>
            </a:solidFill>
            <a:prstDash val="solid"/>
            <a:miter lim="800000"/>
          </a:ln>
          <a:effectLst/>
        </p:spPr>
        <p:txBody>
          <a:bodyPr rtlCol="0" anchor="ctr"/>
          <a:lstStyle/>
          <a:p>
            <a:pPr algn="ctr" defTabSz="685800">
              <a:defRPr/>
            </a:pPr>
            <a:endParaRPr lang="zh-CN" altLang="en-US" sz="1350" kern="0">
              <a:solidFill>
                <a:prstClr val="white"/>
              </a:solidFill>
              <a:latin typeface="微软雅黑" panose="020B0503020204020204" charset="-122"/>
              <a:ea typeface="微软雅黑" panose="020B0503020204020204" charset="-122"/>
            </a:endParaRPr>
          </a:p>
        </p:txBody>
      </p:sp>
      <p:cxnSp>
        <p:nvCxnSpPr>
          <p:cNvPr id="25" name="直接箭头连接符 24"/>
          <p:cNvCxnSpPr>
            <a:stCxn id="19" idx="3"/>
            <a:endCxn id="20" idx="1"/>
          </p:cNvCxnSpPr>
          <p:nvPr/>
        </p:nvCxnSpPr>
        <p:spPr>
          <a:xfrm flipV="1">
            <a:off x="4192007" y="5603166"/>
            <a:ext cx="527966" cy="268766"/>
          </a:xfrm>
          <a:prstGeom prst="straightConnector1">
            <a:avLst/>
          </a:prstGeom>
          <a:noFill/>
          <a:ln w="38100" cap="flat" cmpd="sng" algn="ctr">
            <a:solidFill>
              <a:srgbClr val="00B0F0"/>
            </a:solidFill>
            <a:prstDash val="solid"/>
            <a:miter lim="800000"/>
            <a:tailEnd type="triangle"/>
          </a:ln>
          <a:effectLst/>
        </p:spPr>
      </p:cxnSp>
      <p:cxnSp>
        <p:nvCxnSpPr>
          <p:cNvPr id="26" name="直接箭头连接符 25"/>
          <p:cNvCxnSpPr>
            <a:stCxn id="19" idx="3"/>
            <a:endCxn id="21" idx="1"/>
          </p:cNvCxnSpPr>
          <p:nvPr/>
        </p:nvCxnSpPr>
        <p:spPr>
          <a:xfrm>
            <a:off x="4192007" y="5871932"/>
            <a:ext cx="527966" cy="333876"/>
          </a:xfrm>
          <a:prstGeom prst="straightConnector1">
            <a:avLst/>
          </a:prstGeom>
          <a:noFill/>
          <a:ln w="38100" cap="flat" cmpd="sng" algn="ctr">
            <a:solidFill>
              <a:srgbClr val="00B0F0"/>
            </a:solidFill>
            <a:prstDash val="solid"/>
            <a:miter lim="800000"/>
            <a:tailEnd type="triangle"/>
          </a:ln>
          <a:effectLst/>
        </p:spPr>
      </p:cxnSp>
      <p:sp>
        <p:nvSpPr>
          <p:cNvPr id="27" name="右箭头 26"/>
          <p:cNvSpPr/>
          <p:nvPr/>
        </p:nvSpPr>
        <p:spPr>
          <a:xfrm>
            <a:off x="6291979" y="5492630"/>
            <a:ext cx="1214713" cy="887925"/>
          </a:xfrm>
          <a:prstGeom prst="rightArrow">
            <a:avLst>
              <a:gd name="adj1" fmla="val 68191"/>
              <a:gd name="adj2" fmla="val 40826"/>
            </a:avLst>
          </a:prstGeom>
          <a:solidFill>
            <a:srgbClr val="00B0F0"/>
          </a:solidFill>
          <a:ln w="12700" cap="flat" cmpd="sng" algn="ctr">
            <a:solidFill>
              <a:srgbClr val="0070C0"/>
            </a:solidFill>
            <a:prstDash val="solid"/>
            <a:miter lim="800000"/>
          </a:ln>
          <a:effectLst/>
        </p:spPr>
        <p:txBody>
          <a:bodyPr rtlCol="0" anchor="ctr"/>
          <a:lstStyle/>
          <a:p>
            <a:pPr algn="ctr" defTabSz="685800">
              <a:defRPr/>
            </a:pP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梯度消失</a:t>
            </a:r>
            <a:endParaRPr lang="en-US" altLang="zh-CN"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defTabSz="685800">
              <a:defRPr/>
            </a:pP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梯度爆炸</a:t>
            </a:r>
          </a:p>
        </p:txBody>
      </p:sp>
      <p:grpSp>
        <p:nvGrpSpPr>
          <p:cNvPr id="28" name="组合 27"/>
          <p:cNvGrpSpPr/>
          <p:nvPr/>
        </p:nvGrpSpPr>
        <p:grpSpPr>
          <a:xfrm>
            <a:off x="7581394" y="5524272"/>
            <a:ext cx="1950042" cy="791622"/>
            <a:chOff x="6388695" y="1591761"/>
            <a:chExt cx="2601071" cy="1055908"/>
          </a:xfrm>
        </p:grpSpPr>
        <p:sp>
          <p:nvSpPr>
            <p:cNvPr id="29" name="圆角矩形 28"/>
            <p:cNvSpPr/>
            <p:nvPr/>
          </p:nvSpPr>
          <p:spPr>
            <a:xfrm>
              <a:off x="6388695" y="1591761"/>
              <a:ext cx="2419643" cy="1016328"/>
            </a:xfrm>
            <a:prstGeom prst="roundRect">
              <a:avLst/>
            </a:prstGeom>
            <a:solidFill>
              <a:srgbClr val="FFCA08"/>
            </a:solidFill>
            <a:ln w="12700" cap="flat" cmpd="sng" algn="ctr">
              <a:solidFill>
                <a:srgbClr val="FFCA08">
                  <a:shade val="50000"/>
                </a:srgbClr>
              </a:solidFill>
              <a:prstDash val="solid"/>
              <a:miter lim="800000"/>
            </a:ln>
            <a:effectLst/>
          </p:spPr>
          <p:txBody>
            <a:bodyPr rtlCol="0" anchor="ctr"/>
            <a:lstStyle/>
            <a:p>
              <a:pPr algn="ctr" defTabSz="685800">
                <a:defRPr/>
              </a:pP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出现</a:t>
              </a:r>
              <a:r>
                <a:rPr lang="zh-CN" altLang="en-US" sz="1350" b="1" kern="0"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退化问题</a:t>
              </a: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endParaRPr lang="en-US" altLang="zh-CN"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defTabSz="685800">
                <a:defRPr/>
              </a:pP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准确率饱和</a:t>
              </a:r>
              <a:endParaRPr lang="en-US" altLang="zh-CN"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defTabSz="685800">
                <a:defRPr/>
              </a:pP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更高的</a:t>
              </a:r>
              <a:r>
                <a:rPr lang="zh-CN" altLang="en-US" sz="1350" b="1" kern="0" dirty="0">
                  <a:solidFill>
                    <a:prstClr val="black"/>
                  </a:solidFill>
                  <a:effectLst>
                    <a:outerShdw blurRad="38100" dist="38100" dir="2700000" algn="tl">
                      <a:srgbClr val="000000">
                        <a:alpha val="43137"/>
                      </a:srgbClr>
                    </a:outerShdw>
                  </a:effectLst>
                  <a:latin typeface="微软雅黑" panose="020B0503020204020204" charset="-122"/>
                  <a:ea typeface="微软雅黑" panose="020B0503020204020204" charset="-122"/>
                </a:rPr>
                <a:t>错误率</a:t>
              </a:r>
            </a:p>
          </p:txBody>
        </p:sp>
        <p:sp>
          <p:nvSpPr>
            <p:cNvPr id="30" name="下箭头 29"/>
            <p:cNvSpPr/>
            <p:nvPr/>
          </p:nvSpPr>
          <p:spPr>
            <a:xfrm rot="10800000">
              <a:off x="8626910" y="2246372"/>
              <a:ext cx="362856" cy="401297"/>
            </a:xfrm>
            <a:prstGeom prst="downArrow">
              <a:avLst/>
            </a:prstGeom>
            <a:solidFill>
              <a:srgbClr val="92D050"/>
            </a:solidFill>
            <a:ln w="12700" cap="flat" cmpd="sng" algn="ctr">
              <a:solidFill>
                <a:srgbClr val="FFCA08">
                  <a:shade val="50000"/>
                </a:srgbClr>
              </a:solidFill>
              <a:prstDash val="solid"/>
              <a:miter lim="800000"/>
            </a:ln>
            <a:effectLst/>
          </p:spPr>
          <p:txBody>
            <a:bodyPr rtlCol="0" anchor="ctr"/>
            <a:lstStyle/>
            <a:p>
              <a:pPr algn="ctr" defTabSz="685800">
                <a:defRPr/>
              </a:pPr>
              <a:endParaRPr lang="zh-CN" altLang="en-US" sz="1350" kern="0">
                <a:solidFill>
                  <a:prstClr val="white"/>
                </a:solidFill>
                <a:latin typeface="微软雅黑" panose="020B0503020204020204" charset="-122"/>
                <a:ea typeface="微软雅黑" panose="020B0503020204020204" charset="-122"/>
              </a:endParaRPr>
            </a:p>
          </p:txBody>
        </p:sp>
      </p:grpSp>
    </p:spTree>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800" dirty="0">
                <a:latin typeface="Times New Roman" panose="02020603050405020304" pitchFamily="18" charset="0"/>
                <a:cs typeface="Times New Roman" panose="02020603050405020304" pitchFamily="18" charset="0"/>
              </a:rPr>
              <a:t>退化问题</a:t>
            </a:r>
          </a:p>
        </p:txBody>
      </p:sp>
      <p:pic>
        <p:nvPicPr>
          <p:cNvPr id="3" name="图片 -2147482624" descr="IMG_256"/>
          <p:cNvPicPr>
            <a:picLocks noChangeAspect="1"/>
          </p:cNvPicPr>
          <p:nvPr/>
        </p:nvPicPr>
        <p:blipFill>
          <a:blip r:embed="rId3"/>
          <a:stretch>
            <a:fillRect/>
          </a:stretch>
        </p:blipFill>
        <p:spPr>
          <a:xfrm>
            <a:off x="2410460" y="2259331"/>
            <a:ext cx="7001510" cy="2338705"/>
          </a:xfrm>
          <a:prstGeom prst="rect">
            <a:avLst/>
          </a:prstGeom>
          <a:noFill/>
          <a:ln w="9525">
            <a:noFill/>
          </a:ln>
        </p:spPr>
      </p:pic>
      <p:sp>
        <p:nvSpPr>
          <p:cNvPr id="4" name="文本框 3"/>
          <p:cNvSpPr txBox="1"/>
          <p:nvPr/>
        </p:nvSpPr>
        <p:spPr>
          <a:xfrm>
            <a:off x="2564555" y="4877029"/>
            <a:ext cx="7019227" cy="1200329"/>
          </a:xfrm>
          <a:prstGeom prst="rect">
            <a:avLst/>
          </a:prstGeom>
          <a:noFill/>
        </p:spPr>
        <p:txBody>
          <a:bodyPr wrap="square" rtlCol="0" anchor="t">
            <a:spAutoFit/>
          </a:bodyPr>
          <a:lstStyle/>
          <a:p>
            <a:r>
              <a:rPr lang="zh-CN" altLang="en-US" sz="2400" dirty="0">
                <a:solidFill>
                  <a:srgbClr val="000000"/>
                </a:solidFill>
                <a:latin typeface="等线 Light" panose="02010600030101010101" charset="-122"/>
                <a:ea typeface="等线" panose="02010600030101010101" charset="-122"/>
              </a:rPr>
              <a:t>利用20层和56层的普通网络对于CIFAR-10数据集的训练误差（左图）和测试误差（右图）。</a:t>
            </a:r>
            <a:endParaRPr lang="en-US" altLang="zh-CN" sz="2400" dirty="0">
              <a:solidFill>
                <a:srgbClr val="000000"/>
              </a:solidFill>
              <a:latin typeface="等线 Light" panose="02010600030101010101" charset="-122"/>
              <a:ea typeface="等线" panose="02010600030101010101" charset="-122"/>
            </a:endParaRPr>
          </a:p>
          <a:p>
            <a:r>
              <a:rPr lang="zh-CN" altLang="en-US" sz="2400" dirty="0">
                <a:solidFill>
                  <a:srgbClr val="000000"/>
                </a:solidFill>
                <a:latin typeface="等线 Light" panose="02010600030101010101" charset="-122"/>
                <a:ea typeface="等线" panose="02010600030101010101" charset="-122"/>
              </a:rPr>
              <a:t>可见越深的网络会产生越大的训练误差和测试误差。</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zh-CN" sz="2800" dirty="0">
                <a:latin typeface="Times New Roman" panose="02020603050405020304" pitchFamily="18" charset="0"/>
                <a:cs typeface="Times New Roman" panose="02020603050405020304" pitchFamily="18" charset="0"/>
              </a:rPr>
              <a:t>梯度消失</a:t>
            </a:r>
          </a:p>
        </p:txBody>
      </p:sp>
      <p:sp>
        <p:nvSpPr>
          <p:cNvPr id="6" name="文本框 5"/>
          <p:cNvSpPr txBox="1"/>
          <p:nvPr/>
        </p:nvSpPr>
        <p:spPr>
          <a:xfrm>
            <a:off x="6868477" y="2476953"/>
            <a:ext cx="3521710" cy="3392532"/>
          </a:xfrm>
          <a:prstGeom prst="rect">
            <a:avLst/>
          </a:prstGeom>
          <a:noFill/>
        </p:spPr>
        <p:txBody>
          <a:bodyPr wrap="square" rtlCol="0" anchor="t">
            <a:spAutoFit/>
          </a:bodyPr>
          <a:lstStyle/>
          <a:p>
            <a:pPr>
              <a:lnSpc>
                <a:spcPct val="120000"/>
              </a:lnSpc>
            </a:pPr>
            <a:r>
              <a:rPr lang="en-US" altLang="zh-CN" sz="2000" dirty="0">
                <a:solidFill>
                  <a:srgbClr val="000000"/>
                </a:solidFill>
                <a:latin typeface="等线 Light" panose="02010600030101010101" charset="-122"/>
                <a:ea typeface="等线" panose="02010600030101010101" charset="-122"/>
              </a:rPr>
              <a:t>   </a:t>
            </a:r>
            <a:r>
              <a:rPr lang="zh-CN" altLang="en-US" sz="2000" dirty="0">
                <a:solidFill>
                  <a:srgbClr val="000000"/>
                </a:solidFill>
                <a:latin typeface="等线 Light" panose="02010600030101010101" charset="-122"/>
                <a:ea typeface="等线" panose="02010600030101010101" charset="-122"/>
                <a:sym typeface="+mn-ea"/>
              </a:rPr>
              <a:t>在神经网络中，当前面隐藏层的学习速率低于后面隐藏层的学习速率，即随着隐藏层数目的增加，分类准确率反而下降了。</a:t>
            </a:r>
          </a:p>
          <a:p>
            <a:pPr>
              <a:lnSpc>
                <a:spcPct val="120000"/>
              </a:lnSpc>
            </a:pPr>
            <a:r>
              <a:rPr lang="zh-CN" altLang="en-US" sz="2000" dirty="0">
                <a:solidFill>
                  <a:srgbClr val="000000"/>
                </a:solidFill>
                <a:latin typeface="等线 Light" panose="02010600030101010101" charset="-122"/>
                <a:ea typeface="等线" panose="02010600030101010101" charset="-122"/>
                <a:sym typeface="+mn-ea"/>
              </a:rPr>
              <a:t>   </a:t>
            </a:r>
            <a:r>
              <a:rPr lang="zh-CN" altLang="en-US" sz="2000" dirty="0">
                <a:solidFill>
                  <a:srgbClr val="000000"/>
                </a:solidFill>
                <a:latin typeface="等线 Light" panose="02010600030101010101" charset="-122"/>
                <a:ea typeface="等线" panose="02010600030101010101" charset="-122"/>
              </a:rPr>
              <a:t>前面的隐藏层的学习速度要低于后面的隐藏层。这种现象普遍存在于神经网络之中， 叫做</a:t>
            </a:r>
            <a:r>
              <a:rPr lang="zh-CN" altLang="en-US" sz="2000" b="1" dirty="0">
                <a:solidFill>
                  <a:srgbClr val="000000"/>
                </a:solidFill>
                <a:latin typeface="等线 Light" panose="02010600030101010101" charset="-122"/>
                <a:ea typeface="等线" panose="02010600030101010101" charset="-122"/>
                <a:sym typeface="+mn-ea"/>
              </a:rPr>
              <a:t>梯度</a:t>
            </a:r>
            <a:r>
              <a:rPr lang="zh-CN" altLang="en-US" sz="2000" b="1" dirty="0">
                <a:solidFill>
                  <a:srgbClr val="000000"/>
                </a:solidFill>
                <a:latin typeface="等线 Light" panose="02010600030101010101" charset="-122"/>
                <a:ea typeface="等线" panose="02010600030101010101" charset="-122"/>
              </a:rPr>
              <a:t>消失。</a:t>
            </a:r>
          </a:p>
        </p:txBody>
      </p:sp>
      <p:pic>
        <p:nvPicPr>
          <p:cNvPr id="9" name="图片 8" descr="3bf33a87e950352ad1f32cd95f43fbf2b3118b54"/>
          <p:cNvPicPr>
            <a:picLocks noChangeAspect="1"/>
          </p:cNvPicPr>
          <p:nvPr/>
        </p:nvPicPr>
        <p:blipFill>
          <a:blip r:embed="rId2"/>
          <a:stretch>
            <a:fillRect/>
          </a:stretch>
        </p:blipFill>
        <p:spPr>
          <a:xfrm>
            <a:off x="1908810" y="2129155"/>
            <a:ext cx="4753610" cy="391541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sigmoid</a:t>
            </a:r>
            <a:r>
              <a:rPr lang="zh-CN" altLang="en-US" sz="2800" dirty="0">
                <a:latin typeface="Times New Roman" panose="02020603050405020304" pitchFamily="18" charset="0"/>
                <a:cs typeface="Times New Roman" panose="02020603050405020304" pitchFamily="18" charset="0"/>
              </a:rPr>
              <a:t>函数</a:t>
            </a:r>
            <a:r>
              <a:rPr lang="zh-CN" altLang="en-US" sz="2800" dirty="0">
                <a:latin typeface="Times New Roman" panose="02020603050405020304" pitchFamily="18" charset="0"/>
                <a:cs typeface="Times New Roman" panose="02020603050405020304" pitchFamily="18" charset="0"/>
                <a:sym typeface="+mn-ea"/>
              </a:rPr>
              <a:t>饱和</a:t>
            </a:r>
          </a:p>
        </p:txBody>
      </p:sp>
      <p:pic>
        <p:nvPicPr>
          <p:cNvPr id="3" name="图片 2" descr="8435e5dde71190ef36dc990ec21b9d16fdfa603f"/>
          <p:cNvPicPr>
            <a:picLocks noChangeAspect="1"/>
          </p:cNvPicPr>
          <p:nvPr/>
        </p:nvPicPr>
        <p:blipFill rotWithShape="1">
          <a:blip r:embed="rId2"/>
          <a:srcRect b="14190"/>
          <a:stretch>
            <a:fillRect/>
          </a:stretch>
        </p:blipFill>
        <p:spPr>
          <a:xfrm>
            <a:off x="3141500" y="2351057"/>
            <a:ext cx="5210810" cy="596656"/>
          </a:xfrm>
          <a:prstGeom prst="rect">
            <a:avLst/>
          </a:prstGeom>
        </p:spPr>
      </p:pic>
      <p:sp>
        <p:nvSpPr>
          <p:cNvPr id="7" name="文本框 6"/>
          <p:cNvSpPr txBox="1"/>
          <p:nvPr/>
        </p:nvSpPr>
        <p:spPr>
          <a:xfrm>
            <a:off x="2037882" y="1851628"/>
            <a:ext cx="7329842" cy="369332"/>
          </a:xfrm>
          <a:prstGeom prst="rect">
            <a:avLst/>
          </a:prstGeom>
          <a:noFill/>
        </p:spPr>
        <p:txBody>
          <a:bodyPr wrap="square" rtlCol="0">
            <a:spAutoFit/>
          </a:bodyPr>
          <a:lstStyle/>
          <a:p>
            <a:r>
              <a:rPr lang="zh-CN" altLang="en-US" dirty="0">
                <a:solidFill>
                  <a:srgbClr val="000000"/>
                </a:solidFill>
                <a:latin typeface="等线 Light" panose="02010600030101010101" charset="-122"/>
                <a:ea typeface="等线" panose="02010600030101010101" charset="-122"/>
                <a:sym typeface="+mn-ea"/>
              </a:rPr>
              <a:t>下图是一个极简单的深度神经网络：每一层都只有一个单一的神经元。</a:t>
            </a:r>
            <a:endParaRPr lang="zh-CN" altLang="en-US" dirty="0">
              <a:solidFill>
                <a:srgbClr val="000000"/>
              </a:solidFill>
              <a:latin typeface="等线 Light" panose="02010600030101010101" charset="-122"/>
              <a:ea typeface="等线" panose="02010600030101010101" charset="-122"/>
            </a:endParaRPr>
          </a:p>
        </p:txBody>
      </p:sp>
      <p:pic>
        <p:nvPicPr>
          <p:cNvPr id="9" name="图片 8" descr="574e9258d109b3dec69b91b9c0bf6c81800a4c3e"/>
          <p:cNvPicPr>
            <a:picLocks noChangeAspect="1"/>
          </p:cNvPicPr>
          <p:nvPr/>
        </p:nvPicPr>
        <p:blipFill>
          <a:blip r:embed="rId3"/>
          <a:stretch>
            <a:fillRect/>
          </a:stretch>
        </p:blipFill>
        <p:spPr>
          <a:xfrm>
            <a:off x="6060803" y="3166320"/>
            <a:ext cx="3097530" cy="1812925"/>
          </a:xfrm>
          <a:prstGeom prst="rect">
            <a:avLst/>
          </a:prstGeom>
        </p:spPr>
      </p:pic>
      <p:sp>
        <p:nvSpPr>
          <p:cNvPr id="2" name="文本框 1"/>
          <p:cNvSpPr txBox="1"/>
          <p:nvPr/>
        </p:nvSpPr>
        <p:spPr>
          <a:xfrm>
            <a:off x="2037883" y="5197851"/>
            <a:ext cx="8029227" cy="1015663"/>
          </a:xfrm>
          <a:prstGeom prst="rect">
            <a:avLst/>
          </a:prstGeom>
          <a:noFill/>
        </p:spPr>
        <p:txBody>
          <a:bodyPr wrap="square" rtlCol="0">
            <a:spAutoFit/>
          </a:bodyPr>
          <a:lstStyle/>
          <a:p>
            <a:r>
              <a:rPr lang="zh-CN" altLang="en-US" sz="2000" dirty="0">
                <a:solidFill>
                  <a:srgbClr val="000000"/>
                </a:solidFill>
                <a:latin typeface="等线 Light" panose="02010600030101010101" charset="-122"/>
                <a:ea typeface="等线" panose="02010600030101010101" charset="-122"/>
              </a:rPr>
              <a:t>当输入稍微远离了坐标原点，</a:t>
            </a:r>
            <a:r>
              <a:rPr lang="en-US" altLang="zh-CN" sz="2000" dirty="0">
                <a:solidFill>
                  <a:srgbClr val="000000"/>
                </a:solidFill>
                <a:latin typeface="Times New Roman" panose="02020603050405020304" pitchFamily="18" charset="0"/>
                <a:ea typeface="等线" panose="02010600030101010101" charset="-122"/>
                <a:cs typeface="Times New Roman" panose="02020603050405020304" pitchFamily="18" charset="0"/>
              </a:rPr>
              <a:t> sigmoid</a:t>
            </a:r>
            <a:r>
              <a:rPr lang="zh-CN" altLang="en-US" sz="2000" dirty="0">
                <a:solidFill>
                  <a:srgbClr val="000000"/>
                </a:solidFill>
                <a:latin typeface="等线 Light" panose="02010600030101010101" charset="-122"/>
                <a:ea typeface="等线" panose="02010600030101010101" charset="-122"/>
              </a:rPr>
              <a:t>函数的梯度就变得很小了，几乎为零。根据链式法则，反向传播会经过很多</a:t>
            </a:r>
            <a:r>
              <a:rPr lang="en-US" altLang="zh-CN" sz="2000" dirty="0">
                <a:solidFill>
                  <a:srgbClr val="000000"/>
                </a:solidFill>
                <a:latin typeface="Times New Roman" panose="02020603050405020304" pitchFamily="18" charset="0"/>
                <a:ea typeface="等线" panose="02010600030101010101" charset="-122"/>
                <a:cs typeface="Times New Roman" panose="02020603050405020304" pitchFamily="18" charset="0"/>
              </a:rPr>
              <a:t>sigmoid</a:t>
            </a:r>
            <a:r>
              <a:rPr lang="zh-CN" altLang="en-US" sz="2000" dirty="0">
                <a:solidFill>
                  <a:srgbClr val="000000"/>
                </a:solidFill>
                <a:latin typeface="等线 Light" panose="02010600030101010101" charset="-122"/>
                <a:ea typeface="等线" panose="02010600030101010101" charset="-122"/>
              </a:rPr>
              <a:t>函数，最终导致权重</a:t>
            </a:r>
            <a:r>
              <a:rPr lang="en-US" altLang="zh-CN" sz="2000" b="1" i="1" dirty="0">
                <a:solidFill>
                  <a:srgbClr val="000000"/>
                </a:solidFill>
                <a:latin typeface="Times New Roman" panose="02020603050405020304" pitchFamily="18" charset="0"/>
                <a:ea typeface="等线" panose="02010600030101010101" charset="-122"/>
                <a:cs typeface="Times New Roman" panose="02020603050405020304" pitchFamily="18" charset="0"/>
              </a:rPr>
              <a:t>w</a:t>
            </a:r>
            <a:r>
              <a:rPr lang="zh-CN" altLang="en-US" sz="2000" dirty="0">
                <a:solidFill>
                  <a:srgbClr val="000000"/>
                </a:solidFill>
                <a:latin typeface="等线 Light" panose="02010600030101010101" charset="-122"/>
                <a:ea typeface="等线" panose="02010600030101010101" charset="-122"/>
              </a:rPr>
              <a:t>对损失函数几乎没影响，这样不利于权重的优化。</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2252" y="3209292"/>
            <a:ext cx="2494480" cy="15849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Times New Roman" panose="02020603050405020304" pitchFamily="18" charset="0"/>
                <a:cs typeface="Times New Roman" panose="02020603050405020304" pitchFamily="18" charset="0"/>
              </a:rPr>
              <a:t>残差网络</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087" y="1609911"/>
            <a:ext cx="46958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9" name="TextBox 18"/>
              <p:cNvSpPr txBox="1"/>
              <p:nvPr/>
            </p:nvSpPr>
            <p:spPr>
              <a:xfrm>
                <a:off x="4530817" y="4172697"/>
                <a:ext cx="3913094" cy="1938992"/>
              </a:xfrm>
              <a:prstGeom prst="rect">
                <a:avLst/>
              </a:prstGeom>
              <a:noFill/>
            </p:spPr>
            <p:txBody>
              <a:bodyPr wrap="square" rtlCol="0">
                <a:spAutoFit/>
              </a:bodyPr>
              <a:lstStyle/>
              <a:p>
                <a:r>
                  <a:rPr lang="zh-CN" altLang="zh-CN" sz="2400" dirty="0">
                    <a:solidFill>
                      <a:srgbClr val="000000"/>
                    </a:solidFill>
                    <a:latin typeface="等线" panose="02010600030101010101" charset="-122"/>
                    <a:ea typeface="等线" panose="02010600030101010101" charset="-122"/>
                  </a:rPr>
                  <a:t>设</a:t>
                </a:r>
                <a14:m>
                  <m:oMath xmlns:m="http://schemas.openxmlformats.org/officeDocument/2006/math">
                    <m:r>
                      <a:rPr lang="en-US" altLang="zh-CN" sz="2400" i="1">
                        <a:solidFill>
                          <a:srgbClr val="000000"/>
                        </a:solidFill>
                        <a:latin typeface="Cambria Math" panose="02040503050406030204"/>
                      </a:rPr>
                      <m:t>𝐹</m:t>
                    </m:r>
                    <m:d>
                      <m:dPr>
                        <m:ctrlPr>
                          <a:rPr lang="zh-CN"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a:rPr>
                          <m:t>𝒙</m:t>
                        </m:r>
                      </m:e>
                    </m:d>
                  </m:oMath>
                </a14:m>
                <a:r>
                  <a:rPr lang="zh-CN" altLang="zh-CN" sz="2400" dirty="0">
                    <a:solidFill>
                      <a:srgbClr val="000000"/>
                    </a:solidFill>
                    <a:latin typeface="等线" panose="02010600030101010101" charset="-122"/>
                    <a:ea typeface="等线" panose="02010600030101010101" charset="-122"/>
                  </a:rPr>
                  <a:t>为残差</a:t>
                </a:r>
                <a:endParaRPr lang="en-US" altLang="zh-CN" sz="2400" dirty="0">
                  <a:solidFill>
                    <a:srgbClr val="000000"/>
                  </a:solidFill>
                  <a:latin typeface="等线" panose="02010600030101010101" charset="-122"/>
                  <a:ea typeface="等线" panose="02010600030101010101" charset="-122"/>
                </a:endParaRPr>
              </a:p>
              <a:p>
                <a:endParaRPr lang="en-US" altLang="zh-CN" sz="2400" dirty="0">
                  <a:solidFill>
                    <a:srgbClr val="000000"/>
                  </a:solidFill>
                  <a:latin typeface="等线" panose="02010600030101010101" charset="-122"/>
                  <a:ea typeface="等线" panose="02010600030101010101" charset="-122"/>
                </a:endParaRPr>
              </a:p>
              <a:p>
                <a:r>
                  <a:rPr lang="zh-CN" altLang="zh-CN" sz="2400" dirty="0">
                    <a:solidFill>
                      <a:srgbClr val="000000"/>
                    </a:solidFill>
                    <a:latin typeface="等线" panose="02010600030101010101" charset="-122"/>
                    <a:ea typeface="等线" panose="02010600030101010101" charset="-122"/>
                  </a:rPr>
                  <a:t>令</a:t>
                </a:r>
                <a14:m>
                  <m:oMath xmlns:m="http://schemas.openxmlformats.org/officeDocument/2006/math">
                    <m:r>
                      <a:rPr lang="en-US" altLang="zh-CN" sz="2400" i="1">
                        <a:solidFill>
                          <a:srgbClr val="000000"/>
                        </a:solidFill>
                        <a:latin typeface="Cambria Math" panose="02040503050406030204"/>
                      </a:rPr>
                      <m:t>𝐻</m:t>
                    </m:r>
                    <m:d>
                      <m:dPr>
                        <m:ctrlPr>
                          <a:rPr lang="zh-CN"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a:rPr>
                          <m:t>𝒙</m:t>
                        </m:r>
                      </m:e>
                    </m:d>
                    <m:r>
                      <a:rPr lang="en-US" altLang="zh-CN" sz="2400" i="1">
                        <a:solidFill>
                          <a:srgbClr val="000000"/>
                        </a:solidFill>
                        <a:latin typeface="Cambria Math" panose="02040503050406030204"/>
                      </a:rPr>
                      <m:t>=</m:t>
                    </m:r>
                    <m:r>
                      <a:rPr lang="en-US" altLang="zh-CN" sz="2400" b="1" i="1">
                        <a:solidFill>
                          <a:srgbClr val="000000"/>
                        </a:solidFill>
                        <a:latin typeface="Cambria Math" panose="02040503050406030204"/>
                      </a:rPr>
                      <m:t>𝒙</m:t>
                    </m:r>
                    <m:r>
                      <a:rPr lang="en-US" altLang="zh-CN" sz="2400" b="1" i="1">
                        <a:solidFill>
                          <a:srgbClr val="000000"/>
                        </a:solidFill>
                        <a:latin typeface="Cambria Math" panose="02040503050406030204"/>
                      </a:rPr>
                      <m:t>+</m:t>
                    </m:r>
                    <m:r>
                      <a:rPr lang="en-US" altLang="zh-CN" sz="2400" i="1">
                        <a:solidFill>
                          <a:srgbClr val="000000"/>
                        </a:solidFill>
                        <a:latin typeface="Cambria Math" panose="02040503050406030204"/>
                      </a:rPr>
                      <m:t>𝐹</m:t>
                    </m:r>
                    <m:d>
                      <m:dPr>
                        <m:ctrlPr>
                          <a:rPr lang="zh-CN"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a:rPr>
                          <m:t>𝒙</m:t>
                        </m:r>
                      </m:e>
                    </m:d>
                  </m:oMath>
                </a14:m>
                <a:endParaRPr lang="en-US" altLang="zh-CN" sz="2400" dirty="0">
                  <a:solidFill>
                    <a:srgbClr val="000000"/>
                  </a:solidFill>
                  <a:latin typeface="等线" panose="02010600030101010101" charset="-122"/>
                  <a:ea typeface="等线" panose="02010600030101010101" charset="-122"/>
                </a:endParaRPr>
              </a:p>
              <a:p>
                <a:endParaRPr lang="en-US" altLang="zh-CN" sz="2400" dirty="0">
                  <a:solidFill>
                    <a:srgbClr val="000000"/>
                  </a:solidFill>
                  <a:latin typeface="等线" panose="02010600030101010101" charset="-122"/>
                  <a:ea typeface="等线" panose="02010600030101010101" charset="-122"/>
                </a:endParaRPr>
              </a:p>
              <a:p>
                <a:r>
                  <a:rPr lang="zh-CN" altLang="en-US" sz="2400" dirty="0">
                    <a:solidFill>
                      <a:srgbClr val="000000"/>
                    </a:solidFill>
                    <a:latin typeface="等线" panose="02010600030101010101" charset="-122"/>
                    <a:ea typeface="等线" panose="02010600030101010101" charset="-122"/>
                  </a:rPr>
                  <a:t>则</a:t>
                </a:r>
                <a14:m>
                  <m:oMath xmlns:m="http://schemas.openxmlformats.org/officeDocument/2006/math">
                    <m:r>
                      <a:rPr lang="en-US" altLang="zh-CN" sz="2400" i="1">
                        <a:solidFill>
                          <a:srgbClr val="000000"/>
                        </a:solidFill>
                        <a:latin typeface="Cambria Math" panose="02040503050406030204"/>
                      </a:rPr>
                      <m:t>𝐹</m:t>
                    </m:r>
                    <m:d>
                      <m:dPr>
                        <m:ctrlPr>
                          <a:rPr lang="zh-CN"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a:rPr>
                          <m:t>𝒙</m:t>
                        </m:r>
                      </m:e>
                    </m:d>
                  </m:oMath>
                </a14:m>
                <a:r>
                  <a:rPr lang="en-US" altLang="zh-CN" sz="2400" dirty="0">
                    <a:solidFill>
                      <a:srgbClr val="000000"/>
                    </a:solidFill>
                    <a:latin typeface="等线" panose="02010600030101010101" charset="-122"/>
                    <a:ea typeface="等线" panose="02010600030101010101" charset="-122"/>
                  </a:rPr>
                  <a:t>=</a:t>
                </a:r>
                <a:r>
                  <a:rPr lang="en-US" altLang="zh-CN" sz="2400" dirty="0">
                    <a:solidFill>
                      <a:srgbClr val="000000"/>
                    </a:solidFill>
                    <a:latin typeface="等线 Light" panose="02010600030101010101" charset="-122"/>
                    <a:ea typeface="等线" panose="02010600030101010101" charset="-122"/>
                  </a:rPr>
                  <a:t> </a:t>
                </a:r>
                <a14:m>
                  <m:oMath xmlns:m="http://schemas.openxmlformats.org/officeDocument/2006/math">
                    <m:r>
                      <a:rPr lang="en-US" altLang="zh-CN" sz="2400" i="1">
                        <a:solidFill>
                          <a:srgbClr val="000000"/>
                        </a:solidFill>
                        <a:latin typeface="Cambria Math" panose="02040503050406030204"/>
                      </a:rPr>
                      <m:t>𝐻</m:t>
                    </m:r>
                    <m:d>
                      <m:dPr>
                        <m:ctrlPr>
                          <a:rPr lang="zh-CN"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a:rPr>
                          <m:t>𝒙</m:t>
                        </m:r>
                      </m:e>
                    </m:d>
                    <m:r>
                      <a:rPr lang="en-US" altLang="zh-CN" sz="2400" b="1" i="1">
                        <a:solidFill>
                          <a:srgbClr val="000000"/>
                        </a:solidFill>
                        <a:latin typeface="Cambria Math" panose="02040503050406030204"/>
                      </a:rPr>
                      <m:t>−</m:t>
                    </m:r>
                    <m:r>
                      <a:rPr lang="en-US" altLang="zh-CN" sz="2400" b="1" i="1">
                        <a:solidFill>
                          <a:srgbClr val="000000"/>
                        </a:solidFill>
                        <a:latin typeface="Cambria Math" panose="02040503050406030204"/>
                      </a:rPr>
                      <m:t>𝒙</m:t>
                    </m:r>
                  </m:oMath>
                </a14:m>
                <a:endParaRPr lang="zh-CN" altLang="en-US" sz="2400" dirty="0">
                  <a:solidFill>
                    <a:srgbClr val="000000"/>
                  </a:solidFill>
                  <a:latin typeface="等线" panose="02010600030101010101" charset="-122"/>
                  <a:ea typeface="等线" panose="02010600030101010101" charset="-122"/>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530817" y="4172697"/>
                <a:ext cx="3913094" cy="1938992"/>
              </a:xfrm>
              <a:prstGeom prst="rect">
                <a:avLst/>
              </a:prstGeom>
              <a:blipFill rotWithShape="1">
                <a:blip r:embed="rId3"/>
                <a:stretch>
                  <a:fillRect l="-2" t="-6" r="8" b="23"/>
                </a:stretch>
              </a:blipFill>
            </p:spPr>
            <p:txBody>
              <a:bodyPr/>
              <a:lstStyle/>
              <a:p>
                <a:r>
                  <a:rPr lang="zh-CN" altLang="en-US">
                    <a:noFill/>
                  </a:rPr>
                  <a:t> </a:t>
                </a:r>
              </a:p>
            </p:txBody>
          </p:sp>
        </mc:Fallback>
      </mc:AlternateContent>
      <p:cxnSp>
        <p:nvCxnSpPr>
          <p:cNvPr id="21" name="直接箭头连接符 20"/>
          <p:cNvCxnSpPr/>
          <p:nvPr/>
        </p:nvCxnSpPr>
        <p:spPr>
          <a:xfrm flipH="1" flipV="1">
            <a:off x="4866993" y="1941605"/>
            <a:ext cx="228600" cy="29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4329111" y="1746625"/>
                <a:ext cx="537882" cy="341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a:rPr>
                            <m:t>      </m:t>
                          </m:r>
                          <m:r>
                            <a:rPr lang="en-US" altLang="zh-CN" i="1">
                              <a:solidFill>
                                <a:srgbClr val="000000"/>
                              </a:solidFill>
                              <a:latin typeface="Cambria Math" panose="02040503050406030204"/>
                            </a:rPr>
                            <m:t>𝑤</m:t>
                          </m:r>
                        </m:e>
                        <m:sub>
                          <m:r>
                            <a:rPr lang="en-US" altLang="zh-CN" i="1">
                              <a:solidFill>
                                <a:srgbClr val="000000"/>
                              </a:solidFill>
                              <a:latin typeface="Cambria Math" panose="02040503050406030204"/>
                            </a:rPr>
                            <m:t>1</m:t>
                          </m:r>
                        </m:sub>
                      </m:sSub>
                    </m:oMath>
                  </m:oMathPara>
                </a14:m>
                <a:endParaRPr lang="zh-CN" altLang="en-US" dirty="0">
                  <a:solidFill>
                    <a:srgbClr val="FFFFFF"/>
                  </a:solidFill>
                  <a:latin typeface="等线 Light" panose="02010600030101010101" charset="-122"/>
                  <a:ea typeface="等线" panose="02010600030101010101"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4329111" y="1746625"/>
                <a:ext cx="537882" cy="341217"/>
              </a:xfrm>
              <a:prstGeom prst="rect">
                <a:avLst/>
              </a:prstGeom>
              <a:blipFill rotWithShape="1">
                <a:blip r:embed="rId4"/>
                <a:stretch>
                  <a:fillRect l="-1239" t="-1971" r="-23664" b="-1686"/>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4" name="直接箭头连接符 23"/>
          <p:cNvCxnSpPr/>
          <p:nvPr/>
        </p:nvCxnSpPr>
        <p:spPr>
          <a:xfrm flipH="1">
            <a:off x="4772865" y="2916517"/>
            <a:ext cx="322729" cy="121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Times New Roman" panose="02020603050405020304" pitchFamily="18" charset="0"/>
                <a:cs typeface="Times New Roman" panose="02020603050405020304" pitchFamily="18" charset="0"/>
              </a:rPr>
              <a:t>残差网络</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75" y="1631576"/>
            <a:ext cx="58864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矩形 5"/>
              <p:cNvSpPr/>
              <p:nvPr/>
            </p:nvSpPr>
            <p:spPr>
              <a:xfrm>
                <a:off x="4668857" y="4063680"/>
                <a:ext cx="27117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a:rPr>
                        <m:t>𝑦</m:t>
                      </m:r>
                      <m:r>
                        <a:rPr lang="en-US" altLang="zh-CN" sz="2400" i="1">
                          <a:solidFill>
                            <a:srgbClr val="000000"/>
                          </a:solidFill>
                          <a:latin typeface="Cambria Math" panose="02040503050406030204"/>
                        </a:rPr>
                        <m:t>=</m:t>
                      </m:r>
                      <m:r>
                        <a:rPr lang="en-US" altLang="zh-CN" sz="2400" i="1">
                          <a:solidFill>
                            <a:srgbClr val="000000"/>
                          </a:solidFill>
                          <a:latin typeface="Cambria Math" panose="02040503050406030204"/>
                        </a:rPr>
                        <m:t>𝐹</m:t>
                      </m:r>
                      <m:d>
                        <m:dPr>
                          <m:ctrlPr>
                            <a:rPr lang="zh-CN"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a:rPr>
                            <m:t>𝒙</m:t>
                          </m:r>
                          <m:r>
                            <a:rPr lang="en-US" altLang="zh-CN" sz="2400" i="1">
                              <a:solidFill>
                                <a:srgbClr val="000000"/>
                              </a:solidFill>
                              <a:latin typeface="Cambria Math" panose="02040503050406030204"/>
                            </a:rPr>
                            <m:t>,</m:t>
                          </m:r>
                          <m:d>
                            <m:dPr>
                              <m:begChr m:val="{"/>
                              <m:endChr m:val="}"/>
                              <m:ctrlPr>
                                <a:rPr lang="zh-CN" altLang="zh-CN" sz="2400" i="1">
                                  <a:solidFill>
                                    <a:srgbClr val="000000"/>
                                  </a:solidFill>
                                  <a:latin typeface="Cambria Math" panose="02040503050406030204" pitchFamily="18" charset="0"/>
                                </a:rPr>
                              </m:ctrlPr>
                            </m:dPr>
                            <m:e>
                              <m:sSub>
                                <m:sSubPr>
                                  <m:ctrlPr>
                                    <a:rPr lang="zh-CN"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a:rPr>
                                    <m:t>𝒘</m:t>
                                  </m:r>
                                </m:e>
                                <m:sub>
                                  <m:r>
                                    <a:rPr lang="en-US" altLang="zh-CN" sz="2400" i="1">
                                      <a:solidFill>
                                        <a:srgbClr val="000000"/>
                                      </a:solidFill>
                                      <a:latin typeface="Cambria Math" panose="02040503050406030204"/>
                                    </a:rPr>
                                    <m:t>𝑖</m:t>
                                  </m:r>
                                </m:sub>
                              </m:sSub>
                            </m:e>
                          </m:d>
                        </m:e>
                      </m:d>
                      <m:r>
                        <a:rPr lang="en-US" altLang="zh-CN" sz="2400">
                          <a:solidFill>
                            <a:srgbClr val="000000"/>
                          </a:solidFill>
                          <a:latin typeface="Cambria Math" panose="02040503050406030204"/>
                        </a:rPr>
                        <m:t>+</m:t>
                      </m:r>
                      <m:r>
                        <a:rPr lang="en-US" altLang="zh-CN" sz="2400" i="1">
                          <a:solidFill>
                            <a:srgbClr val="000000"/>
                          </a:solidFill>
                          <a:latin typeface="Cambria Math" panose="02040503050406030204"/>
                        </a:rPr>
                        <m:t>𝑥</m:t>
                      </m:r>
                    </m:oMath>
                  </m:oMathPara>
                </a14:m>
                <a:endParaRPr lang="zh-CN" altLang="en-US" sz="2400" dirty="0">
                  <a:solidFill>
                    <a:srgbClr val="000000"/>
                  </a:solidFill>
                  <a:latin typeface="等线 Light" panose="02010600030101010101" charset="-122"/>
                  <a:ea typeface="等线" panose="02010600030101010101"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4668857" y="4063680"/>
                <a:ext cx="2711704" cy="461665"/>
              </a:xfrm>
              <a:prstGeom prst="rect">
                <a:avLst/>
              </a:prstGeom>
              <a:blipFill rotWithShape="1">
                <a:blip r:embed="rId3"/>
                <a:stretch>
                  <a:fillRect l="-12" t="-68" r="22" b="73"/>
                </a:stretch>
              </a:blipFill>
            </p:spPr>
            <p:txBody>
              <a:bodyPr/>
              <a:lstStyle/>
              <a:p>
                <a:r>
                  <a:rPr lang="zh-CN" altLang="en-US">
                    <a:noFill/>
                  </a:rPr>
                  <a:t> </a:t>
                </a:r>
              </a:p>
            </p:txBody>
          </p:sp>
        </mc:Fallback>
      </mc:AlternateContent>
      <p:sp>
        <p:nvSpPr>
          <p:cNvPr id="7" name="矩形 6"/>
          <p:cNvSpPr/>
          <p:nvPr/>
        </p:nvSpPr>
        <p:spPr>
          <a:xfrm>
            <a:off x="1882223" y="4620346"/>
            <a:ext cx="6703164" cy="461665"/>
          </a:xfrm>
          <a:prstGeom prst="rect">
            <a:avLst/>
          </a:prstGeom>
        </p:spPr>
        <p:txBody>
          <a:bodyPr wrap="square">
            <a:spAutoFit/>
          </a:bodyPr>
          <a:lstStyle/>
          <a:p>
            <a:r>
              <a:rPr lang="zh-CN" altLang="zh-CN" sz="2400" dirty="0">
                <a:solidFill>
                  <a:srgbClr val="000000"/>
                </a:solidFill>
                <a:latin typeface="等线 Light" panose="02010600030101010101" charset="-122"/>
                <a:ea typeface="等线" panose="02010600030101010101" charset="-122"/>
              </a:rPr>
              <a:t>在忽略偏置的情况下，</a:t>
            </a:r>
            <a:r>
              <a:rPr lang="zh-CN" altLang="en-US" sz="2400" dirty="0">
                <a:solidFill>
                  <a:srgbClr val="000000"/>
                </a:solidFill>
                <a:latin typeface="等线 Light" panose="02010600030101010101" charset="-122"/>
                <a:ea typeface="等线" panose="02010600030101010101" charset="-122"/>
              </a:rPr>
              <a:t>有：</a:t>
            </a:r>
            <a:endParaRPr lang="en-US" altLang="zh-CN" sz="2400" dirty="0">
              <a:solidFill>
                <a:srgbClr val="000000"/>
              </a:solidFill>
              <a:latin typeface="等线 Light" panose="02010600030101010101" charset="-122"/>
              <a:ea typeface="等线" panose="02010600030101010101" charset="-122"/>
            </a:endParaRPr>
          </a:p>
        </p:txBody>
      </p:sp>
      <p:sp>
        <p:nvSpPr>
          <p:cNvPr id="10" name="矩形 9"/>
          <p:cNvSpPr/>
          <p:nvPr/>
        </p:nvSpPr>
        <p:spPr>
          <a:xfrm>
            <a:off x="1882222" y="3580511"/>
            <a:ext cx="3262432" cy="461665"/>
          </a:xfrm>
          <a:prstGeom prst="rect">
            <a:avLst/>
          </a:prstGeom>
        </p:spPr>
        <p:txBody>
          <a:bodyPr wrap="none">
            <a:spAutoFit/>
          </a:bodyPr>
          <a:lstStyle/>
          <a:p>
            <a:r>
              <a:rPr lang="zh-CN" altLang="zh-CN" sz="2400" dirty="0">
                <a:solidFill>
                  <a:srgbClr val="000000"/>
                </a:solidFill>
                <a:latin typeface="等线 Light" panose="02010600030101010101" charset="-122"/>
                <a:ea typeface="等线" panose="02010600030101010101" charset="-122"/>
              </a:rPr>
              <a:t>残差模块的输出结果</a:t>
            </a:r>
            <a:r>
              <a:rPr lang="zh-CN" altLang="en-US" sz="2400" dirty="0">
                <a:solidFill>
                  <a:srgbClr val="000000"/>
                </a:solidFill>
                <a:latin typeface="等线 Light" panose="02010600030101010101" charset="-122"/>
                <a:ea typeface="等线" panose="02010600030101010101" charset="-122"/>
              </a:rPr>
              <a:t>：</a:t>
            </a:r>
          </a:p>
        </p:txBody>
      </p:sp>
      <mc:AlternateContent xmlns:mc="http://schemas.openxmlformats.org/markup-compatibility/2006" xmlns:a14="http://schemas.microsoft.com/office/drawing/2010/main">
        <mc:Choice Requires="a14">
          <p:sp>
            <p:nvSpPr>
              <p:cNvPr id="11" name="矩形 10"/>
              <p:cNvSpPr/>
              <p:nvPr/>
            </p:nvSpPr>
            <p:spPr>
              <a:xfrm>
                <a:off x="4147005" y="5081033"/>
                <a:ext cx="389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a:rPr>
                        <m:t>𝐹</m:t>
                      </m:r>
                      <m:d>
                        <m:dPr>
                          <m:ctrlPr>
                            <a:rPr lang="zh-CN"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a:rPr>
                            <m:t>𝒙</m:t>
                          </m:r>
                          <m:r>
                            <a:rPr lang="en-US" altLang="zh-CN" sz="2400" i="1">
                              <a:solidFill>
                                <a:srgbClr val="000000"/>
                              </a:solidFill>
                              <a:latin typeface="Cambria Math" panose="02040503050406030204"/>
                            </a:rPr>
                            <m:t>,</m:t>
                          </m:r>
                          <m:d>
                            <m:dPr>
                              <m:begChr m:val="{"/>
                              <m:endChr m:val="}"/>
                              <m:ctrlPr>
                                <a:rPr lang="zh-CN" altLang="zh-CN" sz="2400" i="1">
                                  <a:solidFill>
                                    <a:srgbClr val="000000"/>
                                  </a:solidFill>
                                  <a:latin typeface="Cambria Math" panose="02040503050406030204" pitchFamily="18" charset="0"/>
                                </a:rPr>
                              </m:ctrlPr>
                            </m:dPr>
                            <m:e>
                              <m:sSub>
                                <m:sSubPr>
                                  <m:ctrlPr>
                                    <a:rPr lang="zh-CN"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a:rPr>
                                    <m:t>𝒘</m:t>
                                  </m:r>
                                </m:e>
                                <m:sub>
                                  <m:r>
                                    <a:rPr lang="en-US" altLang="zh-CN" sz="2400" i="1">
                                      <a:solidFill>
                                        <a:srgbClr val="000000"/>
                                      </a:solidFill>
                                      <a:latin typeface="Cambria Math" panose="02040503050406030204"/>
                                    </a:rPr>
                                    <m:t>𝑖</m:t>
                                  </m:r>
                                </m:sub>
                              </m:sSub>
                            </m:e>
                          </m:d>
                        </m:e>
                      </m:d>
                      <m:r>
                        <a:rPr lang="en-US" altLang="zh-CN" sz="2400" i="1">
                          <a:solidFill>
                            <a:srgbClr val="000000"/>
                          </a:solidFill>
                          <a:latin typeface="Cambria Math" panose="02040503050406030204"/>
                        </a:rPr>
                        <m:t>=</m:t>
                      </m:r>
                      <m:sSub>
                        <m:sSubPr>
                          <m:ctrlPr>
                            <a:rPr lang="zh-CN"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a:rPr>
                            <m:t>𝒘</m:t>
                          </m:r>
                        </m:e>
                        <m:sub>
                          <m:r>
                            <a:rPr lang="en-US" altLang="zh-CN" sz="2400" i="1">
                              <a:solidFill>
                                <a:srgbClr val="000000"/>
                              </a:solidFill>
                              <a:latin typeface="Cambria Math" panose="02040503050406030204"/>
                            </a:rPr>
                            <m:t>2</m:t>
                          </m:r>
                        </m:sub>
                      </m:sSub>
                      <m:r>
                        <m:rPr>
                          <m:sty m:val="p"/>
                        </m:rPr>
                        <a:rPr lang="en-US" altLang="zh-CN" sz="2400">
                          <a:solidFill>
                            <a:srgbClr val="000000"/>
                          </a:solidFill>
                          <a:latin typeface="Cambria Math" panose="02040503050406030204"/>
                        </a:rPr>
                        <m:t>ReLU</m:t>
                      </m:r>
                      <m:r>
                        <a:rPr lang="en-US" altLang="zh-CN" sz="2400" i="1">
                          <a:solidFill>
                            <a:srgbClr val="000000"/>
                          </a:solidFill>
                          <a:latin typeface="Cambria Math" panose="02040503050406030204"/>
                        </a:rPr>
                        <m:t>(</m:t>
                      </m:r>
                      <m:sSub>
                        <m:sSubPr>
                          <m:ctrlPr>
                            <a:rPr lang="zh-CN"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a:rPr>
                            <m:t>𝒘</m:t>
                          </m:r>
                        </m:e>
                        <m:sub>
                          <m:r>
                            <a:rPr lang="en-US" altLang="zh-CN" sz="2400" i="1">
                              <a:solidFill>
                                <a:srgbClr val="000000"/>
                              </a:solidFill>
                              <a:latin typeface="Cambria Math" panose="02040503050406030204"/>
                            </a:rPr>
                            <m:t>1</m:t>
                          </m:r>
                        </m:sub>
                      </m:sSub>
                      <m:r>
                        <a:rPr lang="en-US" altLang="zh-CN" sz="2400" b="1" i="1">
                          <a:solidFill>
                            <a:srgbClr val="000000"/>
                          </a:solidFill>
                          <a:latin typeface="Cambria Math" panose="02040503050406030204"/>
                        </a:rPr>
                        <m:t>𝒙</m:t>
                      </m:r>
                      <m:r>
                        <a:rPr lang="en-US" altLang="zh-CN" sz="2400" i="1">
                          <a:solidFill>
                            <a:srgbClr val="000000"/>
                          </a:solidFill>
                          <a:latin typeface="Cambria Math" panose="02040503050406030204"/>
                        </a:rPr>
                        <m:t>)</m:t>
                      </m:r>
                    </m:oMath>
                  </m:oMathPara>
                </a14:m>
                <a:endParaRPr lang="en-US" altLang="zh-CN" sz="2400" dirty="0">
                  <a:solidFill>
                    <a:srgbClr val="000000"/>
                  </a:solidFill>
                  <a:latin typeface="等线 Light" panose="02010600030101010101" charset="-122"/>
                  <a:ea typeface="等线" panose="02010600030101010101"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4147005" y="5081033"/>
                <a:ext cx="3897990" cy="461665"/>
              </a:xfrm>
              <a:prstGeom prst="rect">
                <a:avLst/>
              </a:prstGeom>
              <a:blipFill rotWithShape="1">
                <a:blip r:embed="rId4"/>
                <a:stretch>
                  <a:fillRect l="-12" t="-86" r="5" b="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82224" y="5675584"/>
                <a:ext cx="4410759" cy="461665"/>
              </a:xfrm>
              <a:prstGeom prst="rect">
                <a:avLst/>
              </a:prstGeom>
            </p:spPr>
            <p:txBody>
              <a:bodyPr wrap="none">
                <a:spAutoFit/>
              </a:bodyPr>
              <a:lstStyle/>
              <a:p>
                <a14:m>
                  <m:oMath xmlns:m="http://schemas.openxmlformats.org/officeDocument/2006/math">
                    <m:r>
                      <a:rPr lang="zh-CN" altLang="en-US" sz="2400" i="1">
                        <a:solidFill>
                          <a:srgbClr val="000000"/>
                        </a:solidFill>
                        <a:latin typeface="Cambria Math" panose="02040503050406030204"/>
                      </a:rPr>
                      <m:t>若</m:t>
                    </m:r>
                    <m:r>
                      <a:rPr lang="en-US" altLang="zh-CN" sz="2400" i="1">
                        <a:solidFill>
                          <a:srgbClr val="000000"/>
                        </a:solidFill>
                        <a:latin typeface="Cambria Math" panose="02040503050406030204"/>
                      </a:rPr>
                      <m:t>𝐹</m:t>
                    </m:r>
                    <m:d>
                      <m:dPr>
                        <m:ctrlPr>
                          <a:rPr lang="zh-CN"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a:rPr>
                          <m:t>𝒙</m:t>
                        </m:r>
                        <m:r>
                          <a:rPr lang="en-US" altLang="zh-CN" sz="2400" i="1">
                            <a:solidFill>
                              <a:srgbClr val="000000"/>
                            </a:solidFill>
                            <a:latin typeface="Cambria Math" panose="02040503050406030204"/>
                          </a:rPr>
                          <m:t>,</m:t>
                        </m:r>
                        <m:d>
                          <m:dPr>
                            <m:begChr m:val="{"/>
                            <m:endChr m:val="}"/>
                            <m:ctrlPr>
                              <a:rPr lang="zh-CN" altLang="zh-CN" sz="2400" i="1">
                                <a:solidFill>
                                  <a:srgbClr val="000000"/>
                                </a:solidFill>
                                <a:latin typeface="Cambria Math" panose="02040503050406030204" pitchFamily="18" charset="0"/>
                              </a:rPr>
                            </m:ctrlPr>
                          </m:dPr>
                          <m:e>
                            <m:sSub>
                              <m:sSubPr>
                                <m:ctrlPr>
                                  <a:rPr lang="zh-CN"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a:rPr>
                                  <m:t>𝒘</m:t>
                                </m:r>
                              </m:e>
                              <m:sub>
                                <m:r>
                                  <a:rPr lang="en-US" altLang="zh-CN" sz="2400" i="1">
                                    <a:solidFill>
                                      <a:srgbClr val="000000"/>
                                    </a:solidFill>
                                    <a:latin typeface="Cambria Math" panose="02040503050406030204"/>
                                  </a:rPr>
                                  <m:t>𝑖</m:t>
                                </m:r>
                              </m:sub>
                            </m:sSub>
                          </m:e>
                        </m:d>
                      </m:e>
                    </m:d>
                  </m:oMath>
                </a14:m>
                <a:r>
                  <a:rPr lang="zh-CN" altLang="zh-CN" sz="2400" dirty="0">
                    <a:solidFill>
                      <a:srgbClr val="000000"/>
                    </a:solidFill>
                    <a:latin typeface="等线 Light" panose="02010600030101010101" charset="-122"/>
                    <a:ea typeface="等线" panose="02010600030101010101" charset="-122"/>
                  </a:rPr>
                  <a:t>和</a:t>
                </a:r>
                <a:r>
                  <a:rPr lang="en-US" altLang="zh-CN" sz="2400" b="1" i="1" dirty="0">
                    <a:solidFill>
                      <a:srgbClr val="000000"/>
                    </a:solidFill>
                    <a:latin typeface="等线 Light" panose="02010600030101010101" charset="-122"/>
                    <a:ea typeface="等线" panose="02010600030101010101" charset="-122"/>
                  </a:rPr>
                  <a:t>x</a:t>
                </a:r>
                <a:r>
                  <a:rPr lang="zh-CN" altLang="zh-CN" sz="2400" dirty="0">
                    <a:solidFill>
                      <a:srgbClr val="000000"/>
                    </a:solidFill>
                    <a:latin typeface="等线 Light" panose="02010600030101010101" charset="-122"/>
                    <a:ea typeface="等线" panose="02010600030101010101" charset="-122"/>
                  </a:rPr>
                  <a:t>维数</a:t>
                </a:r>
                <a:r>
                  <a:rPr lang="zh-CN" altLang="en-US" sz="2400" dirty="0">
                    <a:solidFill>
                      <a:srgbClr val="000000"/>
                    </a:solidFill>
                    <a:latin typeface="等线 Light" panose="02010600030101010101" charset="-122"/>
                    <a:ea typeface="等线" panose="02010600030101010101" charset="-122"/>
                  </a:rPr>
                  <a:t>不同，则：</a:t>
                </a:r>
                <a:endParaRPr lang="en-US" altLang="zh-CN" sz="2400" dirty="0">
                  <a:solidFill>
                    <a:srgbClr val="000000"/>
                  </a:solidFill>
                  <a:latin typeface="等线 Light" panose="02010600030101010101" charset="-122"/>
                  <a:ea typeface="等线" panose="02010600030101010101"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1882224" y="5675584"/>
                <a:ext cx="4410759" cy="461665"/>
              </a:xfrm>
              <a:prstGeom prst="rect">
                <a:avLst/>
              </a:prstGeom>
              <a:blipFill rotWithShape="1">
                <a:blip r:embed="rId5"/>
                <a:stretch>
                  <a:fillRect l="-2" t="-128" r="3" b="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463480" y="6245260"/>
                <a:ext cx="30801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a:rPr>
                        <m:t>𝑦</m:t>
                      </m:r>
                      <m:r>
                        <a:rPr lang="en-US" altLang="zh-CN" sz="2400" i="1">
                          <a:solidFill>
                            <a:srgbClr val="000000"/>
                          </a:solidFill>
                          <a:latin typeface="Cambria Math" panose="02040503050406030204"/>
                        </a:rPr>
                        <m:t>=</m:t>
                      </m:r>
                      <m:r>
                        <a:rPr lang="en-US" altLang="zh-CN" sz="2400" i="1">
                          <a:solidFill>
                            <a:srgbClr val="000000"/>
                          </a:solidFill>
                          <a:latin typeface="Cambria Math" panose="02040503050406030204"/>
                        </a:rPr>
                        <m:t>𝐹</m:t>
                      </m:r>
                      <m:d>
                        <m:dPr>
                          <m:ctrlPr>
                            <a:rPr lang="zh-CN"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a:rPr>
                            <m:t>𝒙</m:t>
                          </m:r>
                          <m:r>
                            <a:rPr lang="en-US" altLang="zh-CN" sz="2400" i="1">
                              <a:solidFill>
                                <a:srgbClr val="000000"/>
                              </a:solidFill>
                              <a:latin typeface="Cambria Math" panose="02040503050406030204"/>
                            </a:rPr>
                            <m:t>,</m:t>
                          </m:r>
                          <m:d>
                            <m:dPr>
                              <m:begChr m:val="{"/>
                              <m:endChr m:val="}"/>
                              <m:ctrlPr>
                                <a:rPr lang="zh-CN" altLang="zh-CN" sz="2400" i="1">
                                  <a:solidFill>
                                    <a:srgbClr val="000000"/>
                                  </a:solidFill>
                                  <a:latin typeface="Cambria Math" panose="02040503050406030204" pitchFamily="18" charset="0"/>
                                </a:rPr>
                              </m:ctrlPr>
                            </m:dPr>
                            <m:e>
                              <m:sSub>
                                <m:sSubPr>
                                  <m:ctrlPr>
                                    <a:rPr lang="zh-CN"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a:rPr>
                                    <m:t>𝒘</m:t>
                                  </m:r>
                                </m:e>
                                <m:sub>
                                  <m:r>
                                    <a:rPr lang="en-US" altLang="zh-CN" sz="2400" i="1">
                                      <a:solidFill>
                                        <a:srgbClr val="000000"/>
                                      </a:solidFill>
                                      <a:latin typeface="Cambria Math" panose="02040503050406030204"/>
                                    </a:rPr>
                                    <m:t>𝑖</m:t>
                                  </m:r>
                                </m:sub>
                              </m:sSub>
                            </m:e>
                          </m:d>
                        </m:e>
                      </m:d>
                      <m:r>
                        <a:rPr lang="en-US" altLang="zh-CN" sz="2400">
                          <a:solidFill>
                            <a:srgbClr val="000000"/>
                          </a:solidFill>
                          <a:latin typeface="Cambria Math" panose="02040503050406030204"/>
                        </a:rPr>
                        <m:t>+</m:t>
                      </m:r>
                      <m:sSub>
                        <m:sSubPr>
                          <m:ctrlPr>
                            <a:rPr lang="zh-CN"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a:rPr>
                            <m:t>𝒘</m:t>
                          </m:r>
                        </m:e>
                        <m:sub>
                          <m:r>
                            <a:rPr lang="en-US" altLang="zh-CN" sz="2400" i="1">
                              <a:solidFill>
                                <a:srgbClr val="000000"/>
                              </a:solidFill>
                              <a:latin typeface="Cambria Math" panose="02040503050406030204"/>
                            </a:rPr>
                            <m:t>𝑠</m:t>
                          </m:r>
                        </m:sub>
                      </m:sSub>
                      <m:r>
                        <a:rPr lang="en-US" altLang="zh-CN" sz="2400" i="1">
                          <a:solidFill>
                            <a:srgbClr val="000000"/>
                          </a:solidFill>
                          <a:latin typeface="Cambria Math" panose="02040503050406030204"/>
                        </a:rPr>
                        <m:t>𝑥</m:t>
                      </m:r>
                    </m:oMath>
                  </m:oMathPara>
                </a14:m>
                <a:endParaRPr lang="zh-CN" altLang="en-US" sz="2400" dirty="0">
                  <a:solidFill>
                    <a:srgbClr val="000000"/>
                  </a:solidFill>
                  <a:latin typeface="等线 Light" panose="02010600030101010101" charset="-122"/>
                  <a:ea typeface="等线" panose="02010600030101010101"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4463480" y="6245260"/>
                <a:ext cx="3080139" cy="461665"/>
              </a:xfrm>
              <a:prstGeom prst="rect">
                <a:avLst/>
              </a:prstGeom>
              <a:blipFill rotWithShape="1">
                <a:blip r:embed="rId6"/>
                <a:stretch>
                  <a:fillRect l="-2" t="-8" r="15" b="12"/>
                </a:stretch>
              </a:blipFill>
            </p:spPr>
            <p:txBody>
              <a:bodyPr/>
              <a:lstStyle/>
              <a:p>
                <a:r>
                  <a:rPr lang="zh-CN" altLang="en-US">
                    <a:noFill/>
                  </a:rPr>
                  <a:t> </a:t>
                </a:r>
              </a:p>
            </p:txBody>
          </p:sp>
        </mc:Fallback>
      </mc:AlternateContent>
      <p:sp>
        <p:nvSpPr>
          <p:cNvPr id="14" name="圆角矩形 13"/>
          <p:cNvSpPr/>
          <p:nvPr/>
        </p:nvSpPr>
        <p:spPr>
          <a:xfrm>
            <a:off x="5897742" y="1628503"/>
            <a:ext cx="3291752" cy="299965"/>
          </a:xfrm>
          <a:prstGeom prst="roundRect">
            <a:avLst/>
          </a:prstGeom>
          <a:solidFill>
            <a:srgbClr val="F8931D"/>
          </a:solidFill>
          <a:ln w="12700" cap="flat" cmpd="sng" algn="ctr">
            <a:solidFill>
              <a:srgbClr val="F8931D">
                <a:shade val="50000"/>
              </a:srgbClr>
            </a:solidFill>
            <a:prstDash val="solid"/>
            <a:miter lim="800000"/>
          </a:ln>
          <a:effectLst/>
        </p:spPr>
        <p:txBody>
          <a:bodyPr rtlCol="0" anchor="ctr"/>
          <a:lstStyle/>
          <a:p>
            <a:pPr algn="ctr" defTabSz="685800">
              <a:defRPr/>
            </a:pP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跨层连接，保证输出结果至少不会变差</a:t>
            </a:r>
          </a:p>
        </p:txBody>
      </p:sp>
      <p:sp>
        <p:nvSpPr>
          <p:cNvPr id="15" name="圆角矩形 14"/>
          <p:cNvSpPr/>
          <p:nvPr/>
        </p:nvSpPr>
        <p:spPr>
          <a:xfrm>
            <a:off x="6003549" y="3412434"/>
            <a:ext cx="2521471" cy="299965"/>
          </a:xfrm>
          <a:prstGeom prst="roundRect">
            <a:avLst/>
          </a:prstGeom>
          <a:solidFill>
            <a:srgbClr val="EC7016"/>
          </a:solidFill>
          <a:ln w="12700" cap="flat" cmpd="sng" algn="ctr">
            <a:solidFill>
              <a:srgbClr val="EC7016">
                <a:shade val="50000"/>
              </a:srgbClr>
            </a:solidFill>
            <a:prstDash val="solid"/>
            <a:miter lim="800000"/>
          </a:ln>
          <a:effectLst/>
        </p:spPr>
        <p:txBody>
          <a:bodyPr rtlCol="0" anchor="ctr"/>
          <a:lstStyle/>
          <a:p>
            <a:pPr algn="ctr" defTabSz="685800">
              <a:defRPr/>
            </a:pPr>
            <a:r>
              <a:rPr lang="zh-CN" altLang="en-US" sz="1350" b="1" kern="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神经网络层需要学习的映射</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Times New Roman" panose="02020603050405020304" pitchFamily="18" charset="0"/>
                <a:cs typeface="Times New Roman" panose="02020603050405020304" pitchFamily="18" charset="0"/>
              </a:rPr>
              <a:t>实验过程</a:t>
            </a:r>
          </a:p>
        </p:txBody>
      </p:sp>
      <p:sp>
        <p:nvSpPr>
          <p:cNvPr id="2" name="矩形 1"/>
          <p:cNvSpPr/>
          <p:nvPr/>
        </p:nvSpPr>
        <p:spPr>
          <a:xfrm>
            <a:off x="2915868" y="5258849"/>
            <a:ext cx="7474319" cy="1015663"/>
          </a:xfrm>
          <a:prstGeom prst="rect">
            <a:avLst/>
          </a:prstGeom>
        </p:spPr>
        <p:txBody>
          <a:bodyPr wrap="square">
            <a:spAutoFit/>
          </a:bodyPr>
          <a:lstStyle/>
          <a:p>
            <a:r>
              <a:rPr lang="zh-CN" altLang="en-US" sz="2000" dirty="0">
                <a:solidFill>
                  <a:srgbClr val="000000"/>
                </a:solidFill>
                <a:latin typeface="等线 Light" panose="02010600030101010101" charset="-122"/>
                <a:ea typeface="等线" panose="02010600030101010101" charset="-122"/>
              </a:rPr>
              <a:t>上：残差网络，含有</a:t>
            </a:r>
            <a:r>
              <a:rPr lang="en-US" altLang="zh-CN" sz="2000" dirty="0">
                <a:solidFill>
                  <a:srgbClr val="000000"/>
                </a:solidFill>
                <a:latin typeface="等线 Light" panose="02010600030101010101" charset="-122"/>
                <a:ea typeface="等线" panose="02010600030101010101" charset="-122"/>
              </a:rPr>
              <a:t>34</a:t>
            </a:r>
            <a:r>
              <a:rPr lang="zh-CN" altLang="en-US" sz="2000" dirty="0">
                <a:solidFill>
                  <a:srgbClr val="000000"/>
                </a:solidFill>
                <a:latin typeface="等线 Light" panose="02010600030101010101" charset="-122"/>
                <a:ea typeface="等线" panose="02010600030101010101" charset="-122"/>
              </a:rPr>
              <a:t>个参数层</a:t>
            </a:r>
            <a:r>
              <a:rPr lang="en-US" altLang="zh-CN" sz="2000" dirty="0">
                <a:solidFill>
                  <a:srgbClr val="000000"/>
                </a:solidFill>
                <a:latin typeface="等线 Light" panose="02010600030101010101" charset="-122"/>
                <a:ea typeface="等线" panose="02010600030101010101" charset="-122"/>
              </a:rPr>
              <a:t>(</a:t>
            </a:r>
            <a:r>
              <a:rPr lang="zh-CN" altLang="en-US" sz="2000" dirty="0">
                <a:solidFill>
                  <a:srgbClr val="000000"/>
                </a:solidFill>
                <a:latin typeface="等线 Light" panose="02010600030101010101" charset="-122"/>
                <a:ea typeface="等线" panose="02010600030101010101" charset="-122"/>
              </a:rPr>
              <a:t>虚线表示的</a:t>
            </a:r>
            <a:r>
              <a:rPr lang="en-US" altLang="zh-CN" sz="2000" dirty="0">
                <a:solidFill>
                  <a:srgbClr val="000000"/>
                </a:solidFill>
                <a:latin typeface="等线 Light" panose="02010600030101010101" charset="-122"/>
                <a:ea typeface="等线" panose="02010600030101010101" charset="-122"/>
              </a:rPr>
              <a:t>shortcuts</a:t>
            </a:r>
            <a:r>
              <a:rPr lang="zh-CN" altLang="en-US" sz="2000" dirty="0">
                <a:solidFill>
                  <a:srgbClr val="000000"/>
                </a:solidFill>
                <a:latin typeface="等线 Light" panose="02010600030101010101" charset="-122"/>
                <a:ea typeface="等线" panose="02010600030101010101" charset="-122"/>
              </a:rPr>
              <a:t>增加了维度</a:t>
            </a:r>
            <a:r>
              <a:rPr lang="en-US" altLang="zh-CN" sz="2000" dirty="0">
                <a:solidFill>
                  <a:srgbClr val="000000"/>
                </a:solidFill>
                <a:latin typeface="等线 Light" panose="02010600030101010101" charset="-122"/>
                <a:ea typeface="等线" panose="02010600030101010101" charset="-122"/>
              </a:rPr>
              <a:t>)</a:t>
            </a:r>
          </a:p>
          <a:p>
            <a:r>
              <a:rPr lang="zh-CN" altLang="en-US" sz="2000" dirty="0">
                <a:solidFill>
                  <a:srgbClr val="000000"/>
                </a:solidFill>
                <a:latin typeface="等线 Light" panose="02010600030101010101" charset="-122"/>
                <a:ea typeface="等线" panose="02010600030101010101" charset="-122"/>
              </a:rPr>
              <a:t>中：</a:t>
            </a:r>
            <a:r>
              <a:rPr lang="en-US" altLang="zh-CN" sz="2000" dirty="0">
                <a:solidFill>
                  <a:srgbClr val="000000"/>
                </a:solidFill>
                <a:latin typeface="等线 Light" panose="02010600030101010101" charset="-122"/>
                <a:ea typeface="等线" panose="02010600030101010101" charset="-122"/>
              </a:rPr>
              <a:t>plain</a:t>
            </a:r>
            <a:r>
              <a:rPr lang="zh-CN" altLang="en-US" sz="2000" dirty="0">
                <a:solidFill>
                  <a:srgbClr val="000000"/>
                </a:solidFill>
                <a:latin typeface="等线 Light" panose="02010600030101010101" charset="-122"/>
                <a:ea typeface="等线" panose="02010600030101010101" charset="-122"/>
              </a:rPr>
              <a:t>网络，含有</a:t>
            </a:r>
            <a:r>
              <a:rPr lang="en-US" altLang="zh-CN" sz="2000" dirty="0">
                <a:solidFill>
                  <a:srgbClr val="000000"/>
                </a:solidFill>
                <a:latin typeface="等线 Light" panose="02010600030101010101" charset="-122"/>
                <a:ea typeface="等线" panose="02010600030101010101" charset="-122"/>
              </a:rPr>
              <a:t>34</a:t>
            </a:r>
            <a:r>
              <a:rPr lang="zh-CN" altLang="en-US" sz="2000" dirty="0">
                <a:solidFill>
                  <a:srgbClr val="000000"/>
                </a:solidFill>
                <a:latin typeface="等线 Light" panose="02010600030101010101" charset="-122"/>
                <a:ea typeface="等线" panose="02010600030101010101" charset="-122"/>
              </a:rPr>
              <a:t>个参数层</a:t>
            </a:r>
            <a:endParaRPr lang="en-US" altLang="zh-CN" sz="2000" dirty="0">
              <a:solidFill>
                <a:srgbClr val="000000"/>
              </a:solidFill>
              <a:latin typeface="等线 Light" panose="02010600030101010101" charset="-122"/>
              <a:ea typeface="等线" panose="02010600030101010101" charset="-122"/>
            </a:endParaRPr>
          </a:p>
          <a:p>
            <a:r>
              <a:rPr lang="zh-CN" altLang="en-US" sz="2000" dirty="0">
                <a:solidFill>
                  <a:srgbClr val="000000"/>
                </a:solidFill>
                <a:latin typeface="等线 Light" panose="02010600030101010101" charset="-122"/>
                <a:ea typeface="等线" panose="02010600030101010101" charset="-122"/>
              </a:rPr>
              <a:t>下：</a:t>
            </a:r>
            <a:r>
              <a:rPr lang="en-US" altLang="zh-CN" sz="2000" dirty="0">
                <a:solidFill>
                  <a:srgbClr val="000000"/>
                </a:solidFill>
                <a:latin typeface="等线 Light" panose="02010600030101010101" charset="-122"/>
                <a:ea typeface="等线" panose="02010600030101010101" charset="-122"/>
              </a:rPr>
              <a:t>VGG-19</a:t>
            </a:r>
            <a:r>
              <a:rPr lang="zh-CN" altLang="en-US" sz="2000" dirty="0">
                <a:solidFill>
                  <a:srgbClr val="000000"/>
                </a:solidFill>
                <a:latin typeface="等线 Light" panose="02010600030101010101" charset="-122"/>
                <a:ea typeface="等线" panose="02010600030101010101" charset="-122"/>
              </a:rPr>
              <a:t>模型，作为参考</a:t>
            </a:r>
            <a:endParaRPr lang="en-US" altLang="zh-CN" sz="2000" dirty="0">
              <a:solidFill>
                <a:srgbClr val="000000"/>
              </a:solidFill>
              <a:latin typeface="等线 Light" panose="02010600030101010101" charset="-122"/>
              <a:ea typeface="等线" panose="02010600030101010101"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488115" y="-1075220"/>
            <a:ext cx="3154166" cy="8649976"/>
          </a:xfrm>
          <a:prstGeom prst="rect">
            <a:avLst/>
          </a:prstGeom>
        </p:spPr>
      </p:pic>
      <p:sp>
        <p:nvSpPr>
          <p:cNvPr id="5" name="文本框 4"/>
          <p:cNvSpPr txBox="1"/>
          <p:nvPr/>
        </p:nvSpPr>
        <p:spPr>
          <a:xfrm>
            <a:off x="2018024" y="5104962"/>
            <a:ext cx="553998" cy="1323439"/>
          </a:xfrm>
          <a:prstGeom prst="rect">
            <a:avLst/>
          </a:prstGeom>
          <a:noFill/>
        </p:spPr>
        <p:txBody>
          <a:bodyPr vert="eaVert" wrap="none" rtlCol="0">
            <a:spAutoFit/>
          </a:bodyPr>
          <a:lstStyle/>
          <a:p>
            <a:r>
              <a:rPr lang="zh-CN" altLang="en-US" sz="2400" b="1" dirty="0">
                <a:solidFill>
                  <a:srgbClr val="000000"/>
                </a:solidFill>
                <a:latin typeface="等线 Light" panose="02010600030101010101" charset="-122"/>
                <a:ea typeface="等线" panose="02010600030101010101" charset="-122"/>
              </a:rPr>
              <a:t>网络结构</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Times New Roman" panose="02020603050405020304" pitchFamily="18" charset="0"/>
                <a:cs typeface="Times New Roman" panose="02020603050405020304" pitchFamily="18" charset="0"/>
              </a:rPr>
              <a:t>实验过程</a:t>
            </a: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026" y="2545185"/>
            <a:ext cx="2947675" cy="406124"/>
          </a:xfrm>
          <a:prstGeom prst="rect">
            <a:avLst/>
          </a:prstGeom>
        </p:spPr>
      </p:pic>
      <p:pic>
        <p:nvPicPr>
          <p:cNvPr id="15" name="图片 14"/>
          <p:cNvPicPr/>
          <p:nvPr/>
        </p:nvPicPr>
        <p:blipFill rotWithShape="1">
          <a:blip r:embed="rId3"/>
          <a:srcRect r="7401"/>
          <a:stretch>
            <a:fillRect/>
          </a:stretch>
        </p:blipFill>
        <p:spPr>
          <a:xfrm>
            <a:off x="2084497" y="3090085"/>
            <a:ext cx="4417307" cy="2468970"/>
          </a:xfrm>
          <a:prstGeom prst="rect">
            <a:avLst/>
          </a:prstGeom>
        </p:spPr>
      </p:pic>
      <p:pic>
        <p:nvPicPr>
          <p:cNvPr id="16" name="图片 15"/>
          <p:cNvPicPr/>
          <p:nvPr/>
        </p:nvPicPr>
        <p:blipFill rotWithShape="1">
          <a:blip r:embed="rId4"/>
          <a:srcRect r="5915"/>
          <a:stretch>
            <a:fillRect/>
          </a:stretch>
        </p:blipFill>
        <p:spPr>
          <a:xfrm>
            <a:off x="7050511" y="2545186"/>
            <a:ext cx="3046800" cy="1688157"/>
          </a:xfrm>
          <a:prstGeom prst="rect">
            <a:avLst/>
          </a:prstGeom>
        </p:spPr>
      </p:pic>
      <p:sp>
        <p:nvSpPr>
          <p:cNvPr id="17" name="矩形 16"/>
          <p:cNvSpPr/>
          <p:nvPr/>
        </p:nvSpPr>
        <p:spPr>
          <a:xfrm>
            <a:off x="5107667" y="3342999"/>
            <a:ext cx="1394136" cy="880945"/>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rgbClr val="004098"/>
              </a:solidFill>
              <a:latin typeface="等线 Light" panose="02010600030101010101" charset="-122"/>
              <a:ea typeface="等线" panose="02010600030101010101" charset="-122"/>
            </a:endParaRPr>
          </a:p>
        </p:txBody>
      </p:sp>
      <p:sp>
        <p:nvSpPr>
          <p:cNvPr id="18" name="右箭头 17"/>
          <p:cNvSpPr/>
          <p:nvPr/>
        </p:nvSpPr>
        <p:spPr>
          <a:xfrm>
            <a:off x="6496983" y="3661117"/>
            <a:ext cx="553528" cy="2447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等线 Light" panose="02010600030101010101" charset="-122"/>
              <a:ea typeface="等线" panose="02010600030101010101" charset="-122"/>
            </a:endParaRPr>
          </a:p>
        </p:txBody>
      </p:sp>
      <p:sp>
        <p:nvSpPr>
          <p:cNvPr id="19" name="矩形 18"/>
          <p:cNvSpPr/>
          <p:nvPr/>
        </p:nvSpPr>
        <p:spPr>
          <a:xfrm>
            <a:off x="2018024" y="5949422"/>
            <a:ext cx="8191120" cy="461665"/>
          </a:xfrm>
          <a:prstGeom prst="rect">
            <a:avLst/>
          </a:prstGeom>
        </p:spPr>
        <p:txBody>
          <a:bodyPr wrap="square">
            <a:spAutoFit/>
          </a:bodyPr>
          <a:lstStyle/>
          <a:p>
            <a:r>
              <a:rPr lang="zh-CN" altLang="en-US" sz="2400" dirty="0">
                <a:solidFill>
                  <a:srgbClr val="000000"/>
                </a:solidFill>
                <a:latin typeface="等线 Light" panose="02010600030101010101" charset="-122"/>
                <a:ea typeface="等线" panose="02010600030101010101" charset="-122"/>
              </a:rPr>
              <a:t>将模型在</a:t>
            </a:r>
            <a:r>
              <a:rPr lang="en-US" altLang="zh-CN" sz="2400" dirty="0">
                <a:solidFill>
                  <a:srgbClr val="000000"/>
                </a:solidFill>
                <a:latin typeface="等线 Light" panose="02010600030101010101" charset="-122"/>
                <a:ea typeface="等线" panose="02010600030101010101" charset="-122"/>
              </a:rPr>
              <a:t>128</a:t>
            </a:r>
            <a:r>
              <a:rPr lang="zh-CN" altLang="en-US" sz="2400" dirty="0">
                <a:solidFill>
                  <a:srgbClr val="000000"/>
                </a:solidFill>
                <a:latin typeface="等线 Light" panose="02010600030101010101" charset="-122"/>
                <a:ea typeface="等线" panose="02010600030101010101" charset="-122"/>
              </a:rPr>
              <a:t>万张图像上进行训练，在</a:t>
            </a:r>
            <a:r>
              <a:rPr lang="en-US" altLang="zh-CN" sz="2400" dirty="0">
                <a:solidFill>
                  <a:srgbClr val="000000"/>
                </a:solidFill>
                <a:latin typeface="等线 Light" panose="02010600030101010101" charset="-122"/>
                <a:ea typeface="等线" panose="02010600030101010101" charset="-122"/>
              </a:rPr>
              <a:t>5</a:t>
            </a:r>
            <a:r>
              <a:rPr lang="zh-CN" altLang="en-US" sz="2400" dirty="0">
                <a:solidFill>
                  <a:srgbClr val="000000"/>
                </a:solidFill>
                <a:latin typeface="等线 Light" panose="02010600030101010101" charset="-122"/>
                <a:ea typeface="等线" panose="02010600030101010101" charset="-122"/>
              </a:rPr>
              <a:t>万张图像上进行测试。</a:t>
            </a:r>
          </a:p>
        </p:txBody>
      </p:sp>
      <p:sp>
        <p:nvSpPr>
          <p:cNvPr id="21" name="矩形 20"/>
          <p:cNvSpPr/>
          <p:nvPr/>
        </p:nvSpPr>
        <p:spPr>
          <a:xfrm>
            <a:off x="5217270" y="2690257"/>
            <a:ext cx="986837" cy="338554"/>
          </a:xfrm>
          <a:prstGeom prst="rect">
            <a:avLst/>
          </a:prstGeom>
        </p:spPr>
        <p:txBody>
          <a:bodyPr wrap="square">
            <a:spAutoFit/>
          </a:bodyPr>
          <a:lstStyle/>
          <a:p>
            <a:r>
              <a:rPr lang="en-US" altLang="zh-CN" sz="1600" dirty="0">
                <a:solidFill>
                  <a:srgbClr val="000000"/>
                </a:solidFill>
                <a:latin typeface="Times New Roman" panose="02020603050405020304" pitchFamily="18" charset="0"/>
                <a:ea typeface="等线" panose="02010600030101010101" charset="-122"/>
                <a:cs typeface="Times New Roman" panose="02020603050405020304" pitchFamily="18" charset="0"/>
              </a:rPr>
              <a:t>in 2012</a:t>
            </a:r>
            <a:endParaRPr lang="zh-CN" altLang="en-US" sz="1600" dirty="0">
              <a:solidFill>
                <a:srgbClr val="000000"/>
              </a:solidFill>
              <a:latin typeface="Times New Roman" panose="02020603050405020304" pitchFamily="18" charset="0"/>
              <a:ea typeface="等线" panose="02010600030101010101" charset="-122"/>
              <a:cs typeface="Times New Roman" panose="02020603050405020304" pitchFamily="18" charset="0"/>
            </a:endParaRPr>
          </a:p>
        </p:txBody>
      </p:sp>
      <p:sp>
        <p:nvSpPr>
          <p:cNvPr id="4" name="文本框 3"/>
          <p:cNvSpPr txBox="1"/>
          <p:nvPr/>
        </p:nvSpPr>
        <p:spPr>
          <a:xfrm>
            <a:off x="6933077" y="4436849"/>
            <a:ext cx="3281668" cy="461665"/>
          </a:xfrm>
          <a:prstGeom prst="rect">
            <a:avLst/>
          </a:prstGeom>
          <a:noFill/>
        </p:spPr>
        <p:txBody>
          <a:bodyPr wrap="none" rtlCol="0">
            <a:spAutoFit/>
          </a:bodyPr>
          <a:lstStyle/>
          <a:p>
            <a:r>
              <a:rPr lang="zh-CN" altLang="en-US" sz="2400" dirty="0">
                <a:solidFill>
                  <a:srgbClr val="000000"/>
                </a:solidFill>
                <a:latin typeface="等线 Light" panose="02010600030101010101" charset="-122"/>
                <a:ea typeface="等线" panose="02010600030101010101" charset="-122"/>
              </a:rPr>
              <a:t>该数据集包含</a:t>
            </a:r>
            <a:r>
              <a:rPr lang="en-US" altLang="zh-CN" sz="2400" dirty="0">
                <a:solidFill>
                  <a:srgbClr val="000000"/>
                </a:solidFill>
                <a:latin typeface="等线 Light" panose="02010600030101010101" charset="-122"/>
                <a:ea typeface="等线" panose="02010600030101010101" charset="-122"/>
              </a:rPr>
              <a:t>1000</a:t>
            </a:r>
            <a:r>
              <a:rPr lang="zh-CN" altLang="en-US" sz="2400" dirty="0">
                <a:solidFill>
                  <a:srgbClr val="000000"/>
                </a:solidFill>
                <a:latin typeface="等线 Light" panose="02010600030101010101" charset="-122"/>
                <a:ea typeface="等线" panose="02010600030101010101" charset="-122"/>
              </a:rPr>
              <a:t>个类</a:t>
            </a:r>
          </a:p>
        </p:txBody>
      </p:sp>
      <p:sp>
        <p:nvSpPr>
          <p:cNvPr id="22" name="文本框 21"/>
          <p:cNvSpPr txBox="1"/>
          <p:nvPr/>
        </p:nvSpPr>
        <p:spPr>
          <a:xfrm>
            <a:off x="1935601" y="1765682"/>
            <a:ext cx="1107996" cy="461665"/>
          </a:xfrm>
          <a:prstGeom prst="rect">
            <a:avLst/>
          </a:prstGeom>
          <a:noFill/>
        </p:spPr>
        <p:txBody>
          <a:bodyPr wrap="none" rtlCol="0">
            <a:spAutoFit/>
          </a:bodyPr>
          <a:lstStyle/>
          <a:p>
            <a:r>
              <a:rPr lang="zh-CN" altLang="en-US" sz="2400" b="1" dirty="0">
                <a:solidFill>
                  <a:srgbClr val="000000"/>
                </a:solidFill>
                <a:latin typeface="等线 Light" panose="02010600030101010101" charset="-122"/>
                <a:ea typeface="等线" panose="02010600030101010101" charset="-122"/>
              </a:rPr>
              <a:t>数据集</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t>实验过程</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7572" r="10143" b="24285"/>
          <a:stretch>
            <a:fillRect/>
          </a:stretch>
        </p:blipFill>
        <p:spPr>
          <a:xfrm>
            <a:off x="2056084" y="2866477"/>
            <a:ext cx="7524206" cy="2480821"/>
          </a:xfrm>
          <a:prstGeom prst="rect">
            <a:avLst/>
          </a:prstGeom>
        </p:spPr>
      </p:pic>
      <p:sp>
        <p:nvSpPr>
          <p:cNvPr id="5" name="文本框 4"/>
          <p:cNvSpPr txBox="1"/>
          <p:nvPr/>
        </p:nvSpPr>
        <p:spPr>
          <a:xfrm>
            <a:off x="1935601" y="1765682"/>
            <a:ext cx="1415772" cy="461665"/>
          </a:xfrm>
          <a:prstGeom prst="rect">
            <a:avLst/>
          </a:prstGeom>
          <a:noFill/>
        </p:spPr>
        <p:txBody>
          <a:bodyPr wrap="none" rtlCol="0">
            <a:spAutoFit/>
          </a:bodyPr>
          <a:lstStyle/>
          <a:p>
            <a:r>
              <a:rPr lang="zh-CN" altLang="en-US" sz="2400" b="1" dirty="0">
                <a:solidFill>
                  <a:srgbClr val="000000"/>
                </a:solidFill>
                <a:latin typeface="等线 Light" panose="02010600030101010101" charset="-122"/>
                <a:ea typeface="等线" panose="02010600030101010101" charset="-122"/>
              </a:rPr>
              <a:t>实验结果</a:t>
            </a:r>
          </a:p>
        </p:txBody>
      </p:sp>
      <p:sp>
        <p:nvSpPr>
          <p:cNvPr id="6" name="矩形 5"/>
          <p:cNvSpPr/>
          <p:nvPr/>
        </p:nvSpPr>
        <p:spPr>
          <a:xfrm>
            <a:off x="1867472" y="5478596"/>
            <a:ext cx="8454586" cy="1015663"/>
          </a:xfrm>
          <a:prstGeom prst="rect">
            <a:avLst/>
          </a:prstGeom>
        </p:spPr>
        <p:txBody>
          <a:bodyPr wrap="square">
            <a:spAutoFit/>
          </a:bodyPr>
          <a:lstStyle/>
          <a:p>
            <a:pPr algn="ctr"/>
            <a:r>
              <a:rPr lang="zh-CN" altLang="en-US" sz="2000" dirty="0">
                <a:solidFill>
                  <a:srgbClr val="000000"/>
                </a:solidFill>
                <a:latin typeface="等线" panose="02010600030101010101" charset="-122"/>
                <a:ea typeface="等线" panose="02010600030101010101" charset="-122"/>
              </a:rPr>
              <a:t>细曲线表示训练误差，粗曲线表示测试误差。</a:t>
            </a:r>
            <a:endParaRPr lang="en-US" altLang="zh-CN" sz="2000" dirty="0">
              <a:solidFill>
                <a:srgbClr val="000000"/>
              </a:solidFill>
              <a:latin typeface="等线" panose="02010600030101010101" charset="-122"/>
              <a:ea typeface="等线" panose="02010600030101010101" charset="-122"/>
            </a:endParaRPr>
          </a:p>
          <a:p>
            <a:pPr algn="ctr"/>
            <a:r>
              <a:rPr lang="zh-CN" altLang="en-US" sz="2000" dirty="0">
                <a:solidFill>
                  <a:srgbClr val="000000"/>
                </a:solidFill>
                <a:latin typeface="等线" panose="02010600030101010101" charset="-122"/>
                <a:ea typeface="等线" panose="02010600030101010101" charset="-122"/>
              </a:rPr>
              <a:t>左：</a:t>
            </a:r>
            <a:r>
              <a:rPr lang="en-US" altLang="zh-CN" sz="2000" dirty="0">
                <a:solidFill>
                  <a:srgbClr val="000000"/>
                </a:solidFill>
                <a:latin typeface="等线" panose="02010600030101010101" charset="-122"/>
                <a:ea typeface="等线" panose="02010600030101010101" charset="-122"/>
              </a:rPr>
              <a:t>18</a:t>
            </a:r>
            <a:r>
              <a:rPr lang="zh-CN" altLang="en-US" sz="2000" dirty="0">
                <a:solidFill>
                  <a:srgbClr val="000000"/>
                </a:solidFill>
                <a:latin typeface="等线" panose="02010600030101010101" charset="-122"/>
                <a:ea typeface="等线" panose="02010600030101010101" charset="-122"/>
              </a:rPr>
              <a:t>层和</a:t>
            </a:r>
            <a:r>
              <a:rPr lang="en-US" altLang="zh-CN" sz="2000" dirty="0">
                <a:solidFill>
                  <a:srgbClr val="000000"/>
                </a:solidFill>
                <a:latin typeface="等线" panose="02010600030101010101" charset="-122"/>
                <a:ea typeface="等线" panose="02010600030101010101" charset="-122"/>
              </a:rPr>
              <a:t>34</a:t>
            </a:r>
            <a:r>
              <a:rPr lang="zh-CN" altLang="en-US" sz="2000" dirty="0">
                <a:solidFill>
                  <a:srgbClr val="000000"/>
                </a:solidFill>
                <a:latin typeface="等线" panose="02010600030101010101" charset="-122"/>
                <a:ea typeface="等线" panose="02010600030101010101" charset="-122"/>
              </a:rPr>
              <a:t>层的普通网络</a:t>
            </a:r>
            <a:r>
              <a:rPr lang="en-US" altLang="zh-CN" sz="2000" dirty="0">
                <a:solidFill>
                  <a:srgbClr val="000000"/>
                </a:solidFill>
                <a:latin typeface="等线" panose="02010600030101010101" charset="-122"/>
                <a:ea typeface="等线" panose="02010600030101010101" charset="-122"/>
              </a:rPr>
              <a:t>(plain)</a:t>
            </a:r>
            <a:r>
              <a:rPr lang="zh-CN" altLang="en-US" sz="2000" dirty="0">
                <a:solidFill>
                  <a:srgbClr val="000000"/>
                </a:solidFill>
                <a:latin typeface="等线" panose="02010600030101010101" charset="-122"/>
                <a:ea typeface="等线" panose="02010600030101010101" charset="-122"/>
              </a:rPr>
              <a:t>。右：</a:t>
            </a:r>
            <a:r>
              <a:rPr lang="en-US" altLang="zh-CN" sz="2000" dirty="0">
                <a:solidFill>
                  <a:srgbClr val="000000"/>
                </a:solidFill>
                <a:latin typeface="等线" panose="02010600030101010101" charset="-122"/>
                <a:ea typeface="等线" panose="02010600030101010101" charset="-122"/>
              </a:rPr>
              <a:t>18</a:t>
            </a:r>
            <a:r>
              <a:rPr lang="zh-CN" altLang="en-US" sz="2000" dirty="0">
                <a:solidFill>
                  <a:srgbClr val="000000"/>
                </a:solidFill>
                <a:latin typeface="等线" panose="02010600030101010101" charset="-122"/>
                <a:ea typeface="等线" panose="02010600030101010101" charset="-122"/>
              </a:rPr>
              <a:t>层和</a:t>
            </a:r>
            <a:r>
              <a:rPr lang="en-US" altLang="zh-CN" sz="2000" dirty="0">
                <a:solidFill>
                  <a:srgbClr val="000000"/>
                </a:solidFill>
                <a:latin typeface="等线" panose="02010600030101010101" charset="-122"/>
                <a:ea typeface="等线" panose="02010600030101010101" charset="-122"/>
              </a:rPr>
              <a:t>34</a:t>
            </a:r>
            <a:r>
              <a:rPr lang="zh-CN" altLang="en-US" sz="2000" dirty="0">
                <a:solidFill>
                  <a:srgbClr val="000000"/>
                </a:solidFill>
                <a:latin typeface="等线" panose="02010600030101010101" charset="-122"/>
                <a:ea typeface="等线" panose="02010600030101010101" charset="-122"/>
              </a:rPr>
              <a:t>层残差网络</a:t>
            </a:r>
            <a:r>
              <a:rPr lang="en-US" altLang="zh-CN" sz="2000" dirty="0">
                <a:solidFill>
                  <a:srgbClr val="000000"/>
                </a:solidFill>
                <a:latin typeface="等线" panose="02010600030101010101" charset="-122"/>
                <a:ea typeface="等线" panose="02010600030101010101" charset="-122"/>
              </a:rPr>
              <a:t>(</a:t>
            </a:r>
            <a:r>
              <a:rPr lang="en-US" altLang="zh-CN" sz="2000" dirty="0" err="1">
                <a:solidFill>
                  <a:srgbClr val="000000"/>
                </a:solidFill>
                <a:latin typeface="等线" panose="02010600030101010101" charset="-122"/>
                <a:ea typeface="等线" panose="02010600030101010101" charset="-122"/>
              </a:rPr>
              <a:t>ResNet</a:t>
            </a:r>
            <a:r>
              <a:rPr lang="en-US" altLang="zh-CN" sz="2000" dirty="0">
                <a:solidFill>
                  <a:srgbClr val="000000"/>
                </a:solidFill>
                <a:latin typeface="等线" panose="02010600030101010101" charset="-122"/>
                <a:ea typeface="等线" panose="02010600030101010101" charset="-122"/>
              </a:rPr>
              <a:t>)</a:t>
            </a:r>
            <a:r>
              <a:rPr lang="zh-CN" altLang="en-US" sz="2000" dirty="0">
                <a:solidFill>
                  <a:srgbClr val="000000"/>
                </a:solidFill>
                <a:latin typeface="等线" panose="02010600030101010101" charset="-122"/>
                <a:ea typeface="等线" panose="02010600030101010101" charset="-122"/>
              </a:rPr>
              <a:t>。</a:t>
            </a:r>
            <a:endParaRPr lang="en-US" altLang="zh-CN" sz="2000" dirty="0">
              <a:solidFill>
                <a:srgbClr val="000000"/>
              </a:solidFill>
              <a:latin typeface="等线" panose="02010600030101010101" charset="-122"/>
              <a:ea typeface="等线" panose="02010600030101010101" charset="-122"/>
            </a:endParaRPr>
          </a:p>
          <a:p>
            <a:pPr algn="ctr"/>
            <a:r>
              <a:rPr lang="zh-CN" altLang="en-US" sz="2000" dirty="0">
                <a:solidFill>
                  <a:srgbClr val="000000"/>
                </a:solidFill>
                <a:latin typeface="等线" panose="02010600030101010101" charset="-122"/>
                <a:ea typeface="等线" panose="02010600030101010101" charset="-122"/>
              </a:rPr>
              <a:t>上面两张图中与普通网络相比，残差网络没有增加额外的参数。</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7501" t="7178" r="19398" b="45495"/>
          <a:stretch>
            <a:fillRect/>
          </a:stretch>
        </p:blipFill>
        <p:spPr>
          <a:xfrm>
            <a:off x="3796936" y="1934492"/>
            <a:ext cx="3396344" cy="1018903"/>
          </a:xfrm>
          <a:prstGeom prst="rect">
            <a:avLst/>
          </a:prstGeom>
        </p:spPr>
      </p:pic>
      <p:sp>
        <p:nvSpPr>
          <p:cNvPr id="7" name="文本框 6"/>
          <p:cNvSpPr txBox="1"/>
          <p:nvPr/>
        </p:nvSpPr>
        <p:spPr>
          <a:xfrm>
            <a:off x="4865277" y="1668565"/>
            <a:ext cx="1585690" cy="369332"/>
          </a:xfrm>
          <a:prstGeom prst="rect">
            <a:avLst/>
          </a:prstGeom>
          <a:noFill/>
        </p:spPr>
        <p:txBody>
          <a:bodyPr wrap="none" rtlCol="0">
            <a:spAutoFit/>
          </a:bodyPr>
          <a:lstStyle/>
          <a:p>
            <a:r>
              <a:rPr lang="zh-CN" altLang="en-US" dirty="0">
                <a:solidFill>
                  <a:srgbClr val="000000"/>
                </a:solidFill>
                <a:latin typeface="等线 Light" panose="02010600030101010101" charset="-122"/>
                <a:ea typeface="等线" panose="02010600030101010101" charset="-122"/>
              </a:rPr>
              <a:t>测试集误差</a:t>
            </a:r>
            <a:r>
              <a:rPr lang="en-US" altLang="zh-CN" dirty="0">
                <a:solidFill>
                  <a:srgbClr val="000000"/>
                </a:solidFill>
                <a:latin typeface="等线 Light" panose="02010600030101010101" charset="-122"/>
                <a:ea typeface="等线" panose="02010600030101010101" charset="-122"/>
              </a:rPr>
              <a:t>(%)</a:t>
            </a:r>
            <a:endParaRPr lang="zh-CN" altLang="en-US" dirty="0">
              <a:solidFill>
                <a:srgbClr val="000000"/>
              </a:solidFill>
              <a:latin typeface="等线 Light" panose="02010600030101010101" charset="-122"/>
              <a:ea typeface="等线" panose="02010600030101010101"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018027" y="1685679"/>
            <a:ext cx="8372163" cy="4336299"/>
          </a:xfrm>
        </p:spPr>
        <p:txBody>
          <a:bodyPr>
            <a:normAutofit/>
          </a:bodyPr>
          <a:lstStyle/>
          <a:p>
            <a:r>
              <a:rPr lang="zh-CN" altLang="en-US" b="1" dirty="0"/>
              <a:t>使用残差学习可以从增加的深度中获得了精度增益</a:t>
            </a:r>
            <a:endParaRPr lang="en-US" altLang="zh-CN" b="1" dirty="0"/>
          </a:p>
          <a:p>
            <a:pPr marL="0" indent="0">
              <a:buNone/>
            </a:pPr>
            <a:r>
              <a:rPr lang="en-US" altLang="zh-CN" dirty="0"/>
              <a:t>34</a:t>
            </a:r>
            <a:r>
              <a:rPr lang="zh-CN" altLang="en-US" dirty="0"/>
              <a:t>层的</a:t>
            </a:r>
            <a:r>
              <a:rPr lang="en-US" altLang="zh-CN" dirty="0" err="1"/>
              <a:t>ResNet</a:t>
            </a:r>
            <a:r>
              <a:rPr lang="zh-CN" altLang="en-US" dirty="0"/>
              <a:t>优于</a:t>
            </a:r>
            <a:r>
              <a:rPr lang="en-US" altLang="zh-CN" dirty="0"/>
              <a:t>18</a:t>
            </a:r>
            <a:r>
              <a:rPr lang="zh-CN" altLang="en-US" dirty="0"/>
              <a:t>层的</a:t>
            </a:r>
            <a:r>
              <a:rPr lang="en-US" altLang="zh-CN" dirty="0" err="1"/>
              <a:t>ResNet</a:t>
            </a:r>
            <a:r>
              <a:rPr lang="zh-CN" altLang="en-US" dirty="0"/>
              <a:t>，而且</a:t>
            </a:r>
            <a:r>
              <a:rPr lang="en-US" altLang="zh-CN" dirty="0"/>
              <a:t>34</a:t>
            </a:r>
            <a:r>
              <a:rPr lang="zh-CN" altLang="en-US" dirty="0"/>
              <a:t>层</a:t>
            </a:r>
            <a:r>
              <a:rPr lang="en-US" altLang="zh-CN" dirty="0" err="1"/>
              <a:t>ResNet</a:t>
            </a:r>
            <a:r>
              <a:rPr lang="zh-CN" altLang="en-US" dirty="0"/>
              <a:t>的训练误差要小得多，并且可以推广到测试集。这表明，退化问题得到了很好的解决。</a:t>
            </a:r>
            <a:endParaRPr lang="en-US" altLang="zh-CN" dirty="0"/>
          </a:p>
          <a:p>
            <a:r>
              <a:rPr lang="zh-CN" altLang="en-US" b="1" dirty="0"/>
              <a:t>残差学习在极深的网络上具有有效性</a:t>
            </a:r>
            <a:endParaRPr lang="en-US" altLang="zh-CN" b="1" dirty="0"/>
          </a:p>
          <a:p>
            <a:pPr marL="0" indent="0">
              <a:buNone/>
            </a:pPr>
            <a:r>
              <a:rPr lang="zh-CN" altLang="en-US" dirty="0"/>
              <a:t>与普通的对应网络相比，</a:t>
            </a:r>
            <a:r>
              <a:rPr lang="en-US" altLang="zh-CN" dirty="0"/>
              <a:t>34</a:t>
            </a:r>
            <a:r>
              <a:rPr lang="zh-CN" altLang="en-US" dirty="0"/>
              <a:t>层</a:t>
            </a:r>
            <a:r>
              <a:rPr lang="en-US" altLang="zh-CN" dirty="0" err="1"/>
              <a:t>ResNet</a:t>
            </a:r>
            <a:r>
              <a:rPr lang="zh-CN" altLang="en-US" dirty="0"/>
              <a:t>使测试误差减少了</a:t>
            </a:r>
            <a:r>
              <a:rPr lang="en-US" altLang="zh-CN" dirty="0"/>
              <a:t>3%</a:t>
            </a:r>
            <a:r>
              <a:rPr lang="zh-CN" altLang="en-US" dirty="0"/>
              <a:t>，这是成功地减少了训练误差的结果。</a:t>
            </a:r>
            <a:endParaRPr lang="en-US" altLang="zh-CN" dirty="0"/>
          </a:p>
          <a:p>
            <a:r>
              <a:rPr lang="en-US" altLang="zh-CN" b="1" dirty="0" err="1"/>
              <a:t>ResNet</a:t>
            </a:r>
            <a:r>
              <a:rPr lang="zh-CN" altLang="en-US" b="1" dirty="0"/>
              <a:t>通过在早期阶段提供更快的收敛速度来简化优化</a:t>
            </a:r>
            <a:endParaRPr lang="en-US" altLang="zh-CN" b="1" dirty="0"/>
          </a:p>
          <a:p>
            <a:pPr marL="0" indent="0">
              <a:buNone/>
            </a:pPr>
            <a:r>
              <a:rPr lang="en-US" altLang="zh-CN" sz="1800" dirty="0"/>
              <a:t>18</a:t>
            </a:r>
            <a:r>
              <a:rPr lang="zh-CN" altLang="en-US" sz="1800" dirty="0"/>
              <a:t>层普通网和残差网具有大致相等的精确率，但</a:t>
            </a:r>
            <a:r>
              <a:rPr lang="en-US" altLang="zh-CN" sz="1800" dirty="0"/>
              <a:t>18</a:t>
            </a:r>
            <a:r>
              <a:rPr lang="zh-CN" altLang="en-US" sz="1800" dirty="0"/>
              <a:t>层</a:t>
            </a:r>
            <a:r>
              <a:rPr lang="en-US" altLang="zh-CN" sz="1800" dirty="0" err="1"/>
              <a:t>ResNet</a:t>
            </a:r>
            <a:r>
              <a:rPr lang="zh-CN" altLang="en-US" sz="1800" dirty="0"/>
              <a:t>的收敛速度更快。当网络“不太深”</a:t>
            </a:r>
            <a:r>
              <a:rPr lang="en-US" altLang="zh-CN" sz="1800" dirty="0"/>
              <a:t> </a:t>
            </a:r>
            <a:r>
              <a:rPr lang="zh-CN" altLang="en-US" sz="1800" dirty="0"/>
              <a:t>时，当前的</a:t>
            </a:r>
            <a:r>
              <a:rPr lang="en-US" altLang="zh-CN" sz="1800" dirty="0"/>
              <a:t>SGD</a:t>
            </a:r>
            <a:r>
              <a:rPr lang="zh-CN" altLang="en-US" sz="1800" dirty="0"/>
              <a:t>解决程序仍然能够为普通网络找到好的解决方案。</a:t>
            </a:r>
          </a:p>
        </p:txBody>
      </p:sp>
      <p:sp>
        <p:nvSpPr>
          <p:cNvPr id="3" name="标题 2"/>
          <p:cNvSpPr>
            <a:spLocks noGrp="1"/>
          </p:cNvSpPr>
          <p:nvPr>
            <p:ph type="title"/>
          </p:nvPr>
        </p:nvSpPr>
        <p:spPr/>
        <p:txBody>
          <a:bodyPr/>
          <a:lstStyle/>
          <a:p>
            <a:r>
              <a:rPr lang="zh-CN" altLang="en-US" sz="2800" dirty="0"/>
              <a:t>实验结论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zh-CN" altLang="en-US" sz="3200" b="0" i="0" u="none" strike="noStrike" kern="1200" cap="none" spc="60" normalizeH="0" baseline="0" noProof="0" dirty="0">
                <a:ln w="3175">
                  <a:noFill/>
                  <a:prstDash val="dash"/>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ea"/>
              </a:rPr>
              <a:t>一般神经网络：</a:t>
            </a:r>
          </a:p>
        </p:txBody>
      </p:sp>
      <p:pic>
        <p:nvPicPr>
          <p:cNvPr id="2" name="图片 1"/>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511175" y="860425"/>
            <a:ext cx="11169650" cy="4984115"/>
          </a:xfrm>
          <a:prstGeom prst="rect">
            <a:avLst/>
          </a:prstGeo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dirty="0"/>
          </a:p>
        </p:txBody>
      </p:sp>
      <p:sp>
        <p:nvSpPr>
          <p:cNvPr id="3" name="标题 2"/>
          <p:cNvSpPr>
            <a:spLocks noGrp="1"/>
          </p:cNvSpPr>
          <p:nvPr>
            <p:ph type="title"/>
          </p:nvPr>
        </p:nvSpPr>
        <p:spPr/>
        <p:txBody>
          <a:bodyPr/>
          <a:lstStyle/>
          <a:p>
            <a:r>
              <a:rPr lang="en-US" altLang="zh-CN" dirty="0" err="1"/>
              <a:t>DenseNet</a:t>
            </a:r>
            <a:endParaRPr lang="zh-CN" altLang="en-US" dirty="0"/>
          </a:p>
        </p:txBody>
      </p:sp>
      <p:pic>
        <p:nvPicPr>
          <p:cNvPr id="4" name="图片 3"/>
          <p:cNvPicPr>
            <a:picLocks noChangeAspect="1"/>
          </p:cNvPicPr>
          <p:nvPr/>
        </p:nvPicPr>
        <p:blipFill>
          <a:blip r:embed="rId2"/>
          <a:stretch>
            <a:fillRect/>
          </a:stretch>
        </p:blipFill>
        <p:spPr>
          <a:xfrm>
            <a:off x="3436776" y="1180608"/>
            <a:ext cx="6063513" cy="4920021"/>
          </a:xfrm>
          <a:prstGeom prst="rect">
            <a:avLst/>
          </a:prstGeom>
        </p:spPr>
      </p:pic>
      <p:sp>
        <p:nvSpPr>
          <p:cNvPr id="5" name="矩形 4"/>
          <p:cNvSpPr/>
          <p:nvPr/>
        </p:nvSpPr>
        <p:spPr>
          <a:xfrm>
            <a:off x="4996419" y="6237844"/>
            <a:ext cx="6292107" cy="369332"/>
          </a:xfrm>
          <a:prstGeom prst="rect">
            <a:avLst/>
          </a:prstGeom>
        </p:spPr>
        <p:txBody>
          <a:bodyPr wrap="none">
            <a:spAutoFit/>
          </a:bodyPr>
          <a:lstStyle/>
          <a:p>
            <a:r>
              <a:rPr lang="en-US" altLang="zh-CN" dirty="0"/>
              <a:t>Densely Connected Convolutional Networks, Huang et al., 2018</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一点理解</a:t>
            </a:r>
          </a:p>
        </p:txBody>
      </p:sp>
      <p:sp>
        <p:nvSpPr>
          <p:cNvPr id="5" name="文本框 4"/>
          <p:cNvSpPr txBox="1"/>
          <p:nvPr/>
        </p:nvSpPr>
        <p:spPr>
          <a:xfrm>
            <a:off x="146101" y="5172322"/>
            <a:ext cx="7289800" cy="646331"/>
          </a:xfrm>
          <a:prstGeom prst="rect">
            <a:avLst/>
          </a:prstGeom>
          <a:noFill/>
        </p:spPr>
        <p:txBody>
          <a:bodyPr wrap="square" rtlCol="0">
            <a:spAutoFit/>
          </a:bodyPr>
          <a:lstStyle/>
          <a:p>
            <a:r>
              <a:rPr lang="en-US" altLang="zh-CN" b="1" dirty="0"/>
              <a:t>A Proposal on Machine Learning via Dynamical Systems</a:t>
            </a:r>
          </a:p>
          <a:p>
            <a:r>
              <a:rPr lang="en-US" altLang="zh-CN" dirty="0" err="1"/>
              <a:t>Weinan</a:t>
            </a:r>
            <a:r>
              <a:rPr lang="en-US" altLang="zh-CN" dirty="0"/>
              <a:t> E 2017</a:t>
            </a:r>
            <a:endParaRPr lang="zh-CN" altLang="en-US" dirty="0"/>
          </a:p>
        </p:txBody>
      </p:sp>
      <p:pic>
        <p:nvPicPr>
          <p:cNvPr id="6" name="图片 5"/>
          <p:cNvPicPr>
            <a:picLocks noChangeAspect="1"/>
          </p:cNvPicPr>
          <p:nvPr/>
        </p:nvPicPr>
        <p:blipFill>
          <a:blip r:embed="rId2"/>
          <a:stretch>
            <a:fillRect/>
          </a:stretch>
        </p:blipFill>
        <p:spPr>
          <a:xfrm>
            <a:off x="210076" y="1685678"/>
            <a:ext cx="6567853" cy="3131855"/>
          </a:xfrm>
          <a:prstGeom prst="rect">
            <a:avLst/>
          </a:prstGeom>
        </p:spPr>
      </p:pic>
      <p:pic>
        <p:nvPicPr>
          <p:cNvPr id="7" name="图片 6"/>
          <p:cNvPicPr>
            <a:picLocks noChangeAspect="1"/>
          </p:cNvPicPr>
          <p:nvPr/>
        </p:nvPicPr>
        <p:blipFill>
          <a:blip r:embed="rId3"/>
          <a:stretch>
            <a:fillRect/>
          </a:stretch>
        </p:blipFill>
        <p:spPr>
          <a:xfrm>
            <a:off x="7226555" y="1685678"/>
            <a:ext cx="4549958" cy="3869673"/>
          </a:xfrm>
          <a:prstGeom prst="rect">
            <a:avLst/>
          </a:prstGeom>
        </p:spPr>
      </p:pic>
      <p:sp>
        <p:nvSpPr>
          <p:cNvPr id="8" name="矩形 7"/>
          <p:cNvSpPr/>
          <p:nvPr/>
        </p:nvSpPr>
        <p:spPr>
          <a:xfrm>
            <a:off x="7295653" y="5787127"/>
            <a:ext cx="3764428" cy="646331"/>
          </a:xfrm>
          <a:prstGeom prst="rect">
            <a:avLst/>
          </a:prstGeom>
        </p:spPr>
        <p:txBody>
          <a:bodyPr wrap="none">
            <a:spAutoFit/>
          </a:bodyPr>
          <a:lstStyle/>
          <a:p>
            <a:r>
              <a:rPr lang="en-US" altLang="zh-CN" dirty="0">
                <a:latin typeface="NimbusRomNo9L-Medi"/>
              </a:rPr>
              <a:t>Neural Ordinary Differential Equations</a:t>
            </a:r>
          </a:p>
          <a:p>
            <a:r>
              <a:rPr lang="en-US" altLang="zh-CN" dirty="0">
                <a:latin typeface="NimbusRomNo9L-Medi"/>
              </a:rPr>
              <a:t>Chen et al., 2018</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560" y="2028700"/>
            <a:ext cx="10052879" cy="1060855"/>
          </a:xfrm>
        </p:spPr>
        <p:txBody>
          <a:bodyPr/>
          <a:lstStyle/>
          <a:p>
            <a:r>
              <a:rPr lang="zh-CN" altLang="en-US">
                <a:latin typeface="Arial" panose="020B0604020202020204" pitchFamily="34" charset="0"/>
                <a:ea typeface="微软雅黑" panose="020B0503020204020204" charset="-122"/>
              </a:rPr>
              <a:t>损失函数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4580495"/>
            <a:ext cx="4888624" cy="992659"/>
          </a:xfrm>
          <a:prstGeom prst="rect">
            <a:avLst/>
          </a:prstGeom>
        </p:spPr>
      </p:pic>
      <p:sp>
        <p:nvSpPr>
          <p:cNvPr id="2" name="文本框 1"/>
          <p:cNvSpPr txBox="1"/>
          <p:nvPr>
            <p:custDataLst>
              <p:tags r:id="rId2"/>
            </p:custDataLst>
          </p:nvPr>
        </p:nvSpPr>
        <p:spPr>
          <a:xfrm>
            <a:off x="920115" y="120650"/>
            <a:ext cx="10396220" cy="829945"/>
          </a:xfrm>
          <a:prstGeom prst="rect">
            <a:avLst/>
          </a:prstGeom>
          <a:noFill/>
        </p:spPr>
        <p:txBody>
          <a:bodyPr wrap="square" rtlCol="0" anchor="t">
            <a:spAutoFit/>
          </a:bodyPr>
          <a:lstStyle/>
          <a:p>
            <a:pPr algn="l">
              <a:buClrTx/>
              <a:buSzTx/>
              <a:buFontTx/>
            </a:pPr>
            <a:r>
              <a:rPr lang="zh-CN" altLang="en-US" sz="24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均方误差损失：高斯分布下，在最大似然角度下最合理的损失函数的形式</a:t>
            </a:r>
            <a:endParaRPr lang="zh-CN" altLang="en-US" sz="24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endParaRPr>
          </a:p>
          <a:p>
            <a:pPr algn="l">
              <a:buClrTx/>
              <a:buSzTx/>
              <a:buFontTx/>
            </a:pPr>
            <a:endParaRPr lang="zh-CN" altLang="en-US" sz="24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rotWithShape="1">
          <a:blip r:embed="rId8" cstate="print">
            <a:extLst>
              <a:ext uri="{28A0092B-C50C-407E-A947-70E740481C1C}">
                <a14:useLocalDpi xmlns:a14="http://schemas.microsoft.com/office/drawing/2010/main" val="0"/>
              </a:ext>
            </a:extLst>
          </a:blip>
          <a:srcRect l="-730" r="426"/>
          <a:stretch>
            <a:fillRect/>
          </a:stretch>
        </p:blipFill>
        <p:spPr>
          <a:xfrm>
            <a:off x="4224867" y="1094105"/>
            <a:ext cx="3987800" cy="803910"/>
          </a:xfrm>
          <a:prstGeom prst="rect">
            <a:avLst/>
          </a:prstGeom>
        </p:spPr>
      </p:pic>
      <p:sp>
        <p:nvSpPr>
          <p:cNvPr id="6" name="文本框 5"/>
          <p:cNvSpPr txBox="1"/>
          <p:nvPr/>
        </p:nvSpPr>
        <p:spPr>
          <a:xfrm>
            <a:off x="414020" y="829310"/>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t>MSE</a:t>
            </a:r>
            <a:r>
              <a:rPr lang="zh-CN" altLang="en-US" sz="2400"/>
              <a:t>可以表达成</a:t>
            </a:r>
          </a:p>
        </p:txBody>
      </p:sp>
      <mc:AlternateContent xmlns:mc="http://schemas.openxmlformats.org/markup-compatibility/2006" xmlns:a14="http://schemas.microsoft.com/office/drawing/2010/main">
        <mc:Choice Requires="a14">
          <p:sp>
            <p:nvSpPr>
              <p:cNvPr id="3" name="文本框 2"/>
              <p:cNvSpPr txBox="1"/>
              <p:nvPr/>
            </p:nvSpPr>
            <p:spPr>
              <a:xfrm>
                <a:off x="414020" y="180657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假设误差服从标准高斯分布，则给定一个</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cs typeface="Cambria Math" panose="02040503050406030204" pitchFamily="18" charset="0"/>
                          </a:rPr>
                          <m:t>𝑖</m:t>
                        </m:r>
                      </m:sub>
                    </m:sSub>
                  </m:oMath>
                </a14:m>
                <a:r>
                  <a:rPr lang="zh-CN" altLang="en-US" sz="2400">
                    <a:latin typeface="Cambria Math" panose="02040503050406030204" pitchFamily="18" charset="0"/>
                    <a:cs typeface="Cambria Math" panose="02040503050406030204" pitchFamily="18" charset="0"/>
                  </a:rPr>
                  <a:t>模型输出真实值</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𝑦</m:t>
                        </m:r>
                      </m:e>
                      <m:sub>
                        <m:r>
                          <a:rPr lang="en-US" altLang="zh-CN" sz="2400" i="1">
                            <a:latin typeface="Cambria Math" panose="02040503050406030204" pitchFamily="18" charset="0"/>
                            <a:cs typeface="Cambria Math" panose="02040503050406030204" pitchFamily="18" charset="0"/>
                          </a:rPr>
                          <m:t>𝑖</m:t>
                        </m:r>
                      </m:sub>
                    </m:sSub>
                  </m:oMath>
                </a14:m>
                <a:r>
                  <a:rPr lang="zh-CN" altLang="en-US" sz="2400">
                    <a:latin typeface="Cambria Math" panose="02040503050406030204" pitchFamily="18" charset="0"/>
                    <a:cs typeface="Cambria Math" panose="02040503050406030204" pitchFamily="18" charset="0"/>
                  </a:rPr>
                  <a:t>的概率为</a:t>
                </a:r>
              </a:p>
            </p:txBody>
          </p:sp>
        </mc:Choice>
        <mc:Fallback xmlns="">
          <p:sp>
            <p:nvSpPr>
              <p:cNvPr id="3" name="文本框 2"/>
              <p:cNvSpPr txBox="1">
                <a:spLocks noRot="1" noChangeAspect="1" noMove="1" noResize="1" noEditPoints="1" noAdjustHandles="1" noChangeArrowheads="1" noChangeShapeType="1" noTextEdit="1"/>
              </p:cNvSpPr>
              <p:nvPr/>
            </p:nvSpPr>
            <p:spPr>
              <a:xfrm>
                <a:off x="414020" y="1806575"/>
                <a:ext cx="10202545" cy="460375"/>
              </a:xfrm>
              <a:prstGeom prst="rect">
                <a:avLst/>
              </a:prstGeom>
              <a:blipFill rotWithShape="1">
                <a:blip r:embed="rId9"/>
                <a:stretch>
                  <a:fillRect/>
                </a:stretch>
              </a:blipFill>
            </p:spPr>
            <p:txBody>
              <a:bodyPr/>
              <a:lstStyle/>
              <a:p>
                <a:r>
                  <a:rPr lang="zh-CN" altLang="en-US">
                    <a:noFill/>
                  </a:rPr>
                  <a:t> </a:t>
                </a:r>
              </a:p>
            </p:txBody>
          </p:sp>
        </mc:Fallback>
      </mc:AlternateContent>
      <p:pic>
        <p:nvPicPr>
          <p:cNvPr id="5" name="图片 4"/>
          <p:cNvPicPr>
            <a:picLocks noChangeAspect="1"/>
          </p:cNvPicPr>
          <p:nvPr>
            <p:custDataLst>
              <p:tags r:id="rId4"/>
            </p:custDataLst>
          </p:nvPr>
        </p:nvPicPr>
        <p:blipFill>
          <a:blip r:embed="rId10">
            <a:clrChange>
              <a:clrFrom>
                <a:srgbClr val="FFFFFF">
                  <a:alpha val="100000"/>
                </a:srgbClr>
              </a:clrFrom>
              <a:clrTo>
                <a:srgbClr val="FFFFFF">
                  <a:alpha val="100000"/>
                  <a:alpha val="0"/>
                </a:srgbClr>
              </a:clrTo>
            </a:clrChange>
          </a:blip>
          <a:stretch>
            <a:fillRect/>
          </a:stretch>
        </p:blipFill>
        <p:spPr>
          <a:xfrm>
            <a:off x="4302125" y="2139315"/>
            <a:ext cx="3587750" cy="1048385"/>
          </a:xfrm>
          <a:prstGeom prst="rect">
            <a:avLst/>
          </a:prstGeom>
        </p:spPr>
      </p:pic>
      <p:sp>
        <p:nvSpPr>
          <p:cNvPr id="11" name="文本框 10"/>
          <p:cNvSpPr txBox="1"/>
          <p:nvPr/>
        </p:nvSpPr>
        <p:spPr>
          <a:xfrm>
            <a:off x="414020" y="305498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进一步假设采样独立，则所有样本呢的联合概率为</a:t>
            </a:r>
          </a:p>
        </p:txBody>
      </p:sp>
      <p:pic>
        <p:nvPicPr>
          <p:cNvPr id="12" name="图片 11"/>
          <p:cNvPicPr>
            <a:picLocks noChangeAspect="1"/>
          </p:cNvPicPr>
          <p:nvPr>
            <p:custDataLst>
              <p:tags r:id="rId5"/>
            </p:custDataLst>
          </p:nvPr>
        </p:nvPicPr>
        <p:blipFill>
          <a:blip r:embed="rId11">
            <a:clrChange>
              <a:clrFrom>
                <a:srgbClr val="FFFFFF">
                  <a:alpha val="100000"/>
                </a:srgbClr>
              </a:clrFrom>
              <a:clrTo>
                <a:srgbClr val="FFFFFF">
                  <a:alpha val="100000"/>
                  <a:alpha val="0"/>
                </a:srgbClr>
              </a:clrTo>
            </a:clrChange>
          </a:blip>
          <a:stretch>
            <a:fillRect/>
          </a:stretch>
        </p:blipFill>
        <p:spPr>
          <a:xfrm>
            <a:off x="4114800" y="3429000"/>
            <a:ext cx="3962400" cy="825500"/>
          </a:xfrm>
          <a:prstGeom prst="rect">
            <a:avLst/>
          </a:prstGeom>
        </p:spPr>
      </p:pic>
      <p:sp>
        <p:nvSpPr>
          <p:cNvPr id="13" name="文本框 12"/>
          <p:cNvSpPr txBox="1"/>
          <p:nvPr/>
        </p:nvSpPr>
        <p:spPr>
          <a:xfrm>
            <a:off x="481965" y="412940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考虑对数似然函数</a:t>
            </a:r>
            <a:r>
              <a:rPr lang="en-US" altLang="zh-CN" sz="2400"/>
              <a:t>Log-Likelihood</a:t>
            </a:r>
          </a:p>
        </p:txBody>
      </p:sp>
      <p:sp>
        <p:nvSpPr>
          <p:cNvPr id="15" name="文本框 14"/>
          <p:cNvSpPr txBox="1"/>
          <p:nvPr/>
        </p:nvSpPr>
        <p:spPr>
          <a:xfrm>
            <a:off x="481964" y="5656580"/>
            <a:ext cx="10202545" cy="460375"/>
          </a:xfrm>
          <a:prstGeom prst="rect">
            <a:avLst/>
          </a:prstGeom>
          <a:noFill/>
        </p:spPr>
        <p:txBody>
          <a:bodyPr wrap="square" rtlCol="0">
            <a:spAutoFit/>
          </a:bodyPr>
          <a:lstStyle/>
          <a:p>
            <a:pPr marL="342900" indent="-342900">
              <a:buFont typeface="Arial" panose="020B0604020202020204" pitchFamily="34" charset="0"/>
              <a:buChar char="•"/>
            </a:pPr>
            <a:r>
              <a:rPr sz="2400" dirty="0" err="1"/>
              <a:t>最大化对数似然函数等价于最小化</a:t>
            </a:r>
            <a:r>
              <a:rPr sz="2400" dirty="0"/>
              <a:t> MSE</a:t>
            </a:r>
            <a:r>
              <a:rPr lang="zh-CN" sz="2400" dirty="0"/>
              <a:t>。</a:t>
            </a: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936625" y="153670"/>
            <a:ext cx="10160000" cy="398780"/>
          </a:xfrm>
          <a:prstGeom prst="rect">
            <a:avLst/>
          </a:prstGeom>
          <a:noFill/>
        </p:spPr>
        <p:txBody>
          <a:bodyPr wrap="square" rtlCol="0" anchor="t">
            <a:spAutoFit/>
          </a:bodyPr>
          <a:lstStyle/>
          <a:p>
            <a:pPr algn="l">
              <a:buClrTx/>
              <a:buSzTx/>
              <a:buFontTx/>
            </a:pPr>
            <a:r>
              <a:rPr lang="zh-CN" altLang="en-US" sz="20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绝对误差损失：标准拉普拉斯分布下，在最大似然角度下最合理的损失函数的形式</a:t>
            </a:r>
          </a:p>
        </p:txBody>
      </p:sp>
      <p:sp>
        <p:nvSpPr>
          <p:cNvPr id="7" name="文本框 6"/>
          <p:cNvSpPr txBox="1"/>
          <p:nvPr>
            <p:custDataLst>
              <p:tags r:id="rId3"/>
            </p:custDataLst>
          </p:nvPr>
        </p:nvSpPr>
        <p:spPr>
          <a:xfrm>
            <a:off x="414020" y="905510"/>
            <a:ext cx="7187565"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t>MAE</a:t>
            </a:r>
            <a:r>
              <a:rPr lang="zh-CN" altLang="en-US" sz="2400"/>
              <a:t>可以表达成</a:t>
            </a:r>
          </a:p>
        </p:txBody>
      </p:sp>
      <p:pic>
        <p:nvPicPr>
          <p:cNvPr id="8" name="图片 7"/>
          <p:cNvPicPr>
            <a:picLocks noChangeAspect="1"/>
          </p:cNvPicPr>
          <p:nvPr>
            <p:custDataLst>
              <p:tags r:id="rId4"/>
            </p:custDataLst>
          </p:nvPr>
        </p:nvPicPr>
        <p:blipFill>
          <a:blip r:embed="rId13">
            <a:clrChange>
              <a:clrFrom>
                <a:srgbClr val="FFFFFF">
                  <a:alpha val="100000"/>
                </a:srgbClr>
              </a:clrFrom>
              <a:clrTo>
                <a:srgbClr val="FFFFFF">
                  <a:alpha val="100000"/>
                  <a:alpha val="0"/>
                </a:srgbClr>
              </a:clrTo>
            </a:clrChange>
          </a:blip>
          <a:stretch>
            <a:fillRect/>
          </a:stretch>
        </p:blipFill>
        <p:spPr>
          <a:xfrm>
            <a:off x="3674110" y="960120"/>
            <a:ext cx="4843145" cy="1083945"/>
          </a:xfrm>
          <a:prstGeom prst="rect">
            <a:avLst/>
          </a:prstGeom>
        </p:spPr>
      </p:pic>
      <mc:AlternateContent xmlns:mc="http://schemas.openxmlformats.org/markup-compatibility/2006" xmlns:a14="http://schemas.microsoft.com/office/drawing/2010/main">
        <mc:Choice Requires="a14">
          <p:sp>
            <p:nvSpPr>
              <p:cNvPr id="3" name="文本框 2"/>
              <p:cNvSpPr txBox="1"/>
              <p:nvPr>
                <p:custDataLst>
                  <p:tags r:id="rId5"/>
                </p:custDataLst>
              </p:nvPr>
            </p:nvSpPr>
            <p:spPr>
              <a:xfrm>
                <a:off x="414020" y="1882775"/>
                <a:ext cx="10591800"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假设误差服从标准拉普拉斯分布，则给定一个</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𝑥</m:t>
                        </m:r>
                      </m:e>
                      <m:sub>
                        <m:r>
                          <a:rPr lang="en-US" altLang="zh-CN" sz="2400" i="1">
                            <a:latin typeface="Cambria Math" panose="02040503050406030204" pitchFamily="18" charset="0"/>
                            <a:cs typeface="Cambria Math" panose="02040503050406030204" pitchFamily="18" charset="0"/>
                          </a:rPr>
                          <m:t>𝑖</m:t>
                        </m:r>
                      </m:sub>
                    </m:sSub>
                  </m:oMath>
                </a14:m>
                <a:r>
                  <a:rPr lang="zh-CN" altLang="en-US" sz="2400">
                    <a:latin typeface="Cambria Math" panose="02040503050406030204" pitchFamily="18" charset="0"/>
                    <a:cs typeface="Cambria Math" panose="02040503050406030204" pitchFamily="18" charset="0"/>
                  </a:rPr>
                  <a:t>模型输出真实值</a:t>
                </a:r>
                <a14:m>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𝑦</m:t>
                        </m:r>
                      </m:e>
                      <m:sub>
                        <m:r>
                          <a:rPr lang="en-US" altLang="zh-CN" sz="2400" i="1">
                            <a:latin typeface="Cambria Math" panose="02040503050406030204" pitchFamily="18" charset="0"/>
                            <a:cs typeface="Cambria Math" panose="02040503050406030204" pitchFamily="18" charset="0"/>
                          </a:rPr>
                          <m:t>𝑖</m:t>
                        </m:r>
                      </m:sub>
                    </m:sSub>
                  </m:oMath>
                </a14:m>
                <a:r>
                  <a:rPr lang="zh-CN" altLang="en-US" sz="2400">
                    <a:latin typeface="Cambria Math" panose="02040503050406030204" pitchFamily="18" charset="0"/>
                    <a:cs typeface="Cambria Math" panose="02040503050406030204" pitchFamily="18" charset="0"/>
                  </a:rPr>
                  <a:t>的概率为</a:t>
                </a:r>
              </a:p>
            </p:txBody>
          </p:sp>
        </mc:Choice>
        <mc:Fallback xmlns="">
          <p:sp>
            <p:nvSpPr>
              <p:cNvPr id="3" name="文本框 2"/>
              <p:cNvSpPr txBox="1">
                <a:spLocks noRot="1" noChangeAspect="1" noMove="1" noResize="1" noEditPoints="1" noAdjustHandles="1" noChangeArrowheads="1" noChangeShapeType="1" noTextEdit="1"/>
              </p:cNvSpPr>
              <p:nvPr>
                <p:custDataLst>
                  <p:tags r:id="rId14"/>
                </p:custDataLst>
              </p:nvPr>
            </p:nvSpPr>
            <p:spPr>
              <a:xfrm>
                <a:off x="414020" y="1882775"/>
                <a:ext cx="10591800" cy="460375"/>
              </a:xfrm>
              <a:prstGeom prst="rect">
                <a:avLst/>
              </a:prstGeom>
              <a:blipFill rotWithShape="1">
                <a:blip r:embed="rId15"/>
                <a:stretch>
                  <a:fillRect/>
                </a:stretch>
              </a:blipFill>
            </p:spPr>
            <p:txBody>
              <a:bodyPr/>
              <a:lstStyle/>
              <a:p>
                <a:r>
                  <a:rPr lang="zh-CN" altLang="en-US">
                    <a:noFill/>
                  </a:rPr>
                  <a:t> </a:t>
                </a:r>
              </a:p>
            </p:txBody>
          </p:sp>
        </mc:Fallback>
      </mc:AlternateContent>
      <p:sp>
        <p:nvSpPr>
          <p:cNvPr id="11" name="文本框 10"/>
          <p:cNvSpPr txBox="1"/>
          <p:nvPr>
            <p:custDataLst>
              <p:tags r:id="rId6"/>
            </p:custDataLst>
          </p:nvPr>
        </p:nvSpPr>
        <p:spPr>
          <a:xfrm>
            <a:off x="414020" y="305498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进一步假设采样独立，则所有样本呢的联合概率为</a:t>
            </a:r>
          </a:p>
        </p:txBody>
      </p:sp>
      <p:sp>
        <p:nvSpPr>
          <p:cNvPr id="13" name="文本框 12"/>
          <p:cNvSpPr txBox="1"/>
          <p:nvPr>
            <p:custDataLst>
              <p:tags r:id="rId7"/>
            </p:custDataLst>
          </p:nvPr>
        </p:nvSpPr>
        <p:spPr>
          <a:xfrm>
            <a:off x="481965" y="4129405"/>
            <a:ext cx="1020254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考虑对数似然函数</a:t>
            </a:r>
            <a:r>
              <a:rPr lang="en-US" altLang="zh-CN" sz="2400"/>
              <a:t>Log-Likelihood</a:t>
            </a:r>
          </a:p>
        </p:txBody>
      </p:sp>
      <p:sp>
        <p:nvSpPr>
          <p:cNvPr id="15" name="文本框 14"/>
          <p:cNvSpPr txBox="1"/>
          <p:nvPr>
            <p:custDataLst>
              <p:tags r:id="rId8"/>
            </p:custDataLst>
          </p:nvPr>
        </p:nvSpPr>
        <p:spPr>
          <a:xfrm>
            <a:off x="481965" y="5280660"/>
            <a:ext cx="10202545" cy="460375"/>
          </a:xfrm>
          <a:prstGeom prst="rect">
            <a:avLst/>
          </a:prstGeom>
          <a:noFill/>
        </p:spPr>
        <p:txBody>
          <a:bodyPr wrap="square" rtlCol="0">
            <a:spAutoFit/>
          </a:bodyPr>
          <a:lstStyle/>
          <a:p>
            <a:pPr marL="342900" indent="-342900">
              <a:buFont typeface="Arial" panose="020B0604020202020204" pitchFamily="34" charset="0"/>
              <a:buChar char="•"/>
            </a:pPr>
            <a:r>
              <a:rPr sz="2400" dirty="0" err="1"/>
              <a:t>最大化对数似然函数等价于最小化</a:t>
            </a:r>
            <a:r>
              <a:rPr sz="2400" dirty="0"/>
              <a:t> M</a:t>
            </a:r>
            <a:r>
              <a:rPr lang="en-US" sz="2400" dirty="0"/>
              <a:t>A</a:t>
            </a:r>
            <a:r>
              <a:rPr sz="2400" dirty="0"/>
              <a:t>E</a:t>
            </a:r>
            <a:r>
              <a:rPr lang="zh-CN" sz="2400" dirty="0"/>
              <a:t>。</a:t>
            </a:r>
          </a:p>
        </p:txBody>
      </p:sp>
      <p:pic>
        <p:nvPicPr>
          <p:cNvPr id="5" name="图片 4"/>
          <p:cNvPicPr>
            <a:picLocks noChangeAspect="1"/>
          </p:cNvPicPr>
          <p:nvPr>
            <p:custDataLst>
              <p:tags r:id="rId9"/>
            </p:custDataLst>
          </p:nvPr>
        </p:nvPicPr>
        <p:blipFill>
          <a:blip r:embed="rId16">
            <a:clrChange>
              <a:clrFrom>
                <a:srgbClr val="FFFFFF">
                  <a:alpha val="100000"/>
                </a:srgbClr>
              </a:clrFrom>
              <a:clrTo>
                <a:srgbClr val="FFFFFF">
                  <a:alpha val="100000"/>
                  <a:alpha val="0"/>
                </a:srgbClr>
              </a:clrTo>
            </a:clrChange>
          </a:blip>
          <a:stretch>
            <a:fillRect/>
          </a:stretch>
        </p:blipFill>
        <p:spPr>
          <a:xfrm>
            <a:off x="4585335" y="2415540"/>
            <a:ext cx="3238500" cy="567055"/>
          </a:xfrm>
          <a:prstGeom prst="rect">
            <a:avLst/>
          </a:prstGeom>
        </p:spPr>
      </p:pic>
      <p:pic>
        <p:nvPicPr>
          <p:cNvPr id="12" name="图片 11"/>
          <p:cNvPicPr>
            <a:picLocks noChangeAspect="1"/>
          </p:cNvPicPr>
          <p:nvPr>
            <p:custDataLst>
              <p:tags r:id="rId10"/>
            </p:custDataLst>
          </p:nvPr>
        </p:nvPicPr>
        <p:blipFill>
          <a:blip r:embed="rId17">
            <a:clrChange>
              <a:clrFrom>
                <a:srgbClr val="FFFFFF">
                  <a:alpha val="100000"/>
                </a:srgbClr>
              </a:clrFrom>
              <a:clrTo>
                <a:srgbClr val="FFFFFF">
                  <a:alpha val="100000"/>
                  <a:alpha val="0"/>
                </a:srgbClr>
              </a:clrTo>
            </a:clrChange>
          </a:blip>
          <a:stretch>
            <a:fillRect/>
          </a:stretch>
        </p:blipFill>
        <p:spPr>
          <a:xfrm>
            <a:off x="4402455" y="3420745"/>
            <a:ext cx="3750945" cy="823595"/>
          </a:xfrm>
          <a:prstGeom prst="rect">
            <a:avLst/>
          </a:prstGeom>
        </p:spPr>
      </p:pic>
      <p:pic>
        <p:nvPicPr>
          <p:cNvPr id="14" name="图片 13"/>
          <p:cNvPicPr>
            <a:picLocks noChangeAspect="1"/>
          </p:cNvPicPr>
          <p:nvPr>
            <p:custDataLst>
              <p:tags r:id="rId11"/>
            </p:custDataLst>
          </p:nvPr>
        </p:nvPicPr>
        <p:blipFill>
          <a:blip r:embed="rId18">
            <a:clrChange>
              <a:clrFrom>
                <a:srgbClr val="FFFFFF">
                  <a:alpha val="100000"/>
                </a:srgbClr>
              </a:clrFrom>
              <a:clrTo>
                <a:srgbClr val="FFFFFF">
                  <a:alpha val="100000"/>
                  <a:alpha val="0"/>
                </a:srgbClr>
              </a:clrTo>
            </a:clrChange>
          </a:blip>
          <a:stretch>
            <a:fillRect/>
          </a:stretch>
        </p:blipFill>
        <p:spPr>
          <a:xfrm>
            <a:off x="3816350" y="4407535"/>
            <a:ext cx="5725160" cy="1043940"/>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交叉熵</a:t>
            </a:r>
          </a:p>
        </p:txBody>
      </p:sp>
      <p:sp>
        <p:nvSpPr>
          <p:cNvPr id="9" name="文本框 8"/>
          <p:cNvSpPr txBox="1"/>
          <p:nvPr>
            <p:custDataLst>
              <p:tags r:id="rId3"/>
            </p:custDataLst>
          </p:nvPr>
        </p:nvSpPr>
        <p:spPr>
          <a:xfrm>
            <a:off x="642620" y="2242185"/>
            <a:ext cx="7187565" cy="46037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t>Cross-Entropy</a:t>
            </a:r>
            <a:r>
              <a:rPr lang="zh-CN" altLang="en-US" sz="2400">
                <a:sym typeface="+mn-ea"/>
              </a:rPr>
              <a:t>可以表达成</a:t>
            </a:r>
          </a:p>
        </p:txBody>
      </p:sp>
      <p:sp>
        <p:nvSpPr>
          <p:cNvPr id="3" name="文本框 2"/>
          <p:cNvSpPr txBox="1"/>
          <p:nvPr/>
        </p:nvSpPr>
        <p:spPr>
          <a:xfrm>
            <a:off x="638175" y="1215390"/>
            <a:ext cx="10551160" cy="82994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t>在分类问题中，交叉熵 (Cross-Entropy) 比 MSE 或者 MAE 都更加常用，主要的原因是在分类问题中，模型的输出往往具有概率的解释。</a:t>
            </a:r>
          </a:p>
        </p:txBody>
      </p:sp>
      <p:pic>
        <p:nvPicPr>
          <p:cNvPr id="5" name="图片 4"/>
          <p:cNvPicPr>
            <a:picLocks noChangeAspect="1"/>
          </p:cNvPicPr>
          <p:nvPr/>
        </p:nvPicPr>
        <p:blipFill>
          <a:blip r:embed="rId5"/>
          <a:stretch>
            <a:fillRect/>
          </a:stretch>
        </p:blipFill>
        <p:spPr>
          <a:xfrm>
            <a:off x="2186093" y="3102406"/>
            <a:ext cx="8365067" cy="2540204"/>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560" y="2028700"/>
            <a:ext cx="10052879" cy="1060855"/>
          </a:xfrm>
        </p:spPr>
        <p:txBody>
          <a:bodyPr/>
          <a:lstStyle/>
          <a:p>
            <a:r>
              <a:rPr lang="zh-CN" altLang="en-US">
                <a:latin typeface="Arial" panose="020B0604020202020204" pitchFamily="34" charset="0"/>
                <a:ea typeface="微软雅黑" panose="020B0503020204020204" charset="-122"/>
              </a:rPr>
              <a:t>优化方法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58356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a:t>Gradient Descent (GD)</a:t>
            </a:r>
          </a:p>
        </p:txBody>
      </p:sp>
      <p:pic>
        <p:nvPicPr>
          <p:cNvPr id="3" name="图片 2"/>
          <p:cNvPicPr>
            <a:picLocks noChangeAspect="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a:xfrm>
            <a:off x="3369658" y="2307720"/>
            <a:ext cx="5645513" cy="2496560"/>
          </a:xfrm>
          <a:prstGeom prst="rect">
            <a:avLst/>
          </a:prstGeom>
        </p:spPr>
      </p:pic>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a:t>Momentum</a:t>
            </a:r>
          </a:p>
          <a:p>
            <a:pPr indent="457200">
              <a:buFont typeface="Arial" panose="020B0604020202020204" pitchFamily="34" charset="0"/>
              <a:buNone/>
            </a:pPr>
            <a:r>
              <a:rPr lang="zh-CN" altLang="en-US" sz="2400" dirty="0"/>
              <a:t>（动量）</a:t>
            </a:r>
          </a:p>
        </p:txBody>
      </p:sp>
      <p:pic>
        <p:nvPicPr>
          <p:cNvPr id="5" name="图片 4"/>
          <p:cNvPicPr>
            <a:picLocks noChangeAspect="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a:xfrm>
            <a:off x="3421618" y="2024602"/>
            <a:ext cx="5375434" cy="3273760"/>
          </a:xfrm>
          <a:prstGeom prst="rect">
            <a:avLst/>
          </a:prstGeom>
        </p:spPr>
      </p:pic>
      <p:sp>
        <p:nvSpPr>
          <p:cNvPr id="8" name="任意多边形: 形状 7"/>
          <p:cNvSpPr/>
          <p:nvPr/>
        </p:nvSpPr>
        <p:spPr>
          <a:xfrm>
            <a:off x="626533" y="2269067"/>
            <a:ext cx="2861734" cy="3776133"/>
          </a:xfrm>
          <a:custGeom>
            <a:avLst/>
            <a:gdLst>
              <a:gd name="connsiteX0" fmla="*/ 0 w 2861734"/>
              <a:gd name="connsiteY0" fmla="*/ 0 h 3776133"/>
              <a:gd name="connsiteX1" fmla="*/ 42334 w 2861734"/>
              <a:gd name="connsiteY1" fmla="*/ 33866 h 3776133"/>
              <a:gd name="connsiteX2" fmla="*/ 50800 w 2861734"/>
              <a:gd name="connsiteY2" fmla="*/ 93133 h 3776133"/>
              <a:gd name="connsiteX3" fmla="*/ 84667 w 2861734"/>
              <a:gd name="connsiteY3" fmla="*/ 160866 h 3776133"/>
              <a:gd name="connsiteX4" fmla="*/ 135467 w 2861734"/>
              <a:gd name="connsiteY4" fmla="*/ 228600 h 3776133"/>
              <a:gd name="connsiteX5" fmla="*/ 186267 w 2861734"/>
              <a:gd name="connsiteY5" fmla="*/ 330200 h 3776133"/>
              <a:gd name="connsiteX6" fmla="*/ 211667 w 2861734"/>
              <a:gd name="connsiteY6" fmla="*/ 364066 h 3776133"/>
              <a:gd name="connsiteX7" fmla="*/ 237067 w 2861734"/>
              <a:gd name="connsiteY7" fmla="*/ 423333 h 3776133"/>
              <a:gd name="connsiteX8" fmla="*/ 389467 w 2861734"/>
              <a:gd name="connsiteY8" fmla="*/ 643466 h 3776133"/>
              <a:gd name="connsiteX9" fmla="*/ 423334 w 2861734"/>
              <a:gd name="connsiteY9" fmla="*/ 702733 h 3776133"/>
              <a:gd name="connsiteX10" fmla="*/ 431800 w 2861734"/>
              <a:gd name="connsiteY10" fmla="*/ 1007533 h 3776133"/>
              <a:gd name="connsiteX11" fmla="*/ 440267 w 2861734"/>
              <a:gd name="connsiteY11" fmla="*/ 1676400 h 3776133"/>
              <a:gd name="connsiteX12" fmla="*/ 448734 w 2861734"/>
              <a:gd name="connsiteY12" fmla="*/ 1727200 h 3776133"/>
              <a:gd name="connsiteX13" fmla="*/ 508000 w 2861734"/>
              <a:gd name="connsiteY13" fmla="*/ 1862666 h 3776133"/>
              <a:gd name="connsiteX14" fmla="*/ 601134 w 2861734"/>
              <a:gd name="connsiteY14" fmla="*/ 1998133 h 3776133"/>
              <a:gd name="connsiteX15" fmla="*/ 702734 w 2861734"/>
              <a:gd name="connsiteY15" fmla="*/ 2091266 h 3776133"/>
              <a:gd name="connsiteX16" fmla="*/ 728134 w 2861734"/>
              <a:gd name="connsiteY16" fmla="*/ 2125133 h 3776133"/>
              <a:gd name="connsiteX17" fmla="*/ 770467 w 2861734"/>
              <a:gd name="connsiteY17" fmla="*/ 2192866 h 3776133"/>
              <a:gd name="connsiteX18" fmla="*/ 872067 w 2861734"/>
              <a:gd name="connsiteY18" fmla="*/ 2252133 h 3776133"/>
              <a:gd name="connsiteX19" fmla="*/ 897467 w 2861734"/>
              <a:gd name="connsiteY19" fmla="*/ 2277533 h 3776133"/>
              <a:gd name="connsiteX20" fmla="*/ 948267 w 2861734"/>
              <a:gd name="connsiteY20" fmla="*/ 2294466 h 3776133"/>
              <a:gd name="connsiteX21" fmla="*/ 1041400 w 2861734"/>
              <a:gd name="connsiteY21" fmla="*/ 2336800 h 3776133"/>
              <a:gd name="connsiteX22" fmla="*/ 1126067 w 2861734"/>
              <a:gd name="connsiteY22" fmla="*/ 2345266 h 3776133"/>
              <a:gd name="connsiteX23" fmla="*/ 1210734 w 2861734"/>
              <a:gd name="connsiteY23" fmla="*/ 2362200 h 3776133"/>
              <a:gd name="connsiteX24" fmla="*/ 1270000 w 2861734"/>
              <a:gd name="connsiteY24" fmla="*/ 2387600 h 3776133"/>
              <a:gd name="connsiteX25" fmla="*/ 1515534 w 2861734"/>
              <a:gd name="connsiteY25" fmla="*/ 2404533 h 3776133"/>
              <a:gd name="connsiteX26" fmla="*/ 1557867 w 2861734"/>
              <a:gd name="connsiteY26" fmla="*/ 2421466 h 3776133"/>
              <a:gd name="connsiteX27" fmla="*/ 1608667 w 2861734"/>
              <a:gd name="connsiteY27" fmla="*/ 2438400 h 3776133"/>
              <a:gd name="connsiteX28" fmla="*/ 1667934 w 2861734"/>
              <a:gd name="connsiteY28" fmla="*/ 2480733 h 3776133"/>
              <a:gd name="connsiteX29" fmla="*/ 1693334 w 2861734"/>
              <a:gd name="connsiteY29" fmla="*/ 2506133 h 3776133"/>
              <a:gd name="connsiteX30" fmla="*/ 1735667 w 2861734"/>
              <a:gd name="connsiteY30" fmla="*/ 2565400 h 3776133"/>
              <a:gd name="connsiteX31" fmla="*/ 1769534 w 2861734"/>
              <a:gd name="connsiteY31" fmla="*/ 2590800 h 3776133"/>
              <a:gd name="connsiteX32" fmla="*/ 1803400 w 2861734"/>
              <a:gd name="connsiteY32" fmla="*/ 2641600 h 3776133"/>
              <a:gd name="connsiteX33" fmla="*/ 1811867 w 2861734"/>
              <a:gd name="connsiteY33" fmla="*/ 2683933 h 3776133"/>
              <a:gd name="connsiteX34" fmla="*/ 1820334 w 2861734"/>
              <a:gd name="connsiteY34" fmla="*/ 2709333 h 3776133"/>
              <a:gd name="connsiteX35" fmla="*/ 1854200 w 2861734"/>
              <a:gd name="connsiteY35" fmla="*/ 2794000 h 3776133"/>
              <a:gd name="connsiteX36" fmla="*/ 1871134 w 2861734"/>
              <a:gd name="connsiteY36" fmla="*/ 2861733 h 3776133"/>
              <a:gd name="connsiteX37" fmla="*/ 1888067 w 2861734"/>
              <a:gd name="connsiteY37" fmla="*/ 2895600 h 3776133"/>
              <a:gd name="connsiteX38" fmla="*/ 1921934 w 2861734"/>
              <a:gd name="connsiteY38" fmla="*/ 2971800 h 3776133"/>
              <a:gd name="connsiteX39" fmla="*/ 1981200 w 2861734"/>
              <a:gd name="connsiteY39" fmla="*/ 3056466 h 3776133"/>
              <a:gd name="connsiteX40" fmla="*/ 1998134 w 2861734"/>
              <a:gd name="connsiteY40" fmla="*/ 3073400 h 3776133"/>
              <a:gd name="connsiteX41" fmla="*/ 2040467 w 2861734"/>
              <a:gd name="connsiteY41" fmla="*/ 3166533 h 3776133"/>
              <a:gd name="connsiteX42" fmla="*/ 2091267 w 2861734"/>
              <a:gd name="connsiteY42" fmla="*/ 3234266 h 3776133"/>
              <a:gd name="connsiteX43" fmla="*/ 2133600 w 2861734"/>
              <a:gd name="connsiteY43" fmla="*/ 3318933 h 3776133"/>
              <a:gd name="connsiteX44" fmla="*/ 2184400 w 2861734"/>
              <a:gd name="connsiteY44" fmla="*/ 3378200 h 3776133"/>
              <a:gd name="connsiteX45" fmla="*/ 2252134 w 2861734"/>
              <a:gd name="connsiteY45" fmla="*/ 3445933 h 3776133"/>
              <a:gd name="connsiteX46" fmla="*/ 2311400 w 2861734"/>
              <a:gd name="connsiteY46" fmla="*/ 3496733 h 3776133"/>
              <a:gd name="connsiteX47" fmla="*/ 2353734 w 2861734"/>
              <a:gd name="connsiteY47" fmla="*/ 3522133 h 3776133"/>
              <a:gd name="connsiteX48" fmla="*/ 2387600 w 2861734"/>
              <a:gd name="connsiteY48" fmla="*/ 3547533 h 3776133"/>
              <a:gd name="connsiteX49" fmla="*/ 2404534 w 2861734"/>
              <a:gd name="connsiteY49" fmla="*/ 3572933 h 3776133"/>
              <a:gd name="connsiteX50" fmla="*/ 2480734 w 2861734"/>
              <a:gd name="connsiteY50" fmla="*/ 3589866 h 3776133"/>
              <a:gd name="connsiteX51" fmla="*/ 2565400 w 2861734"/>
              <a:gd name="connsiteY51" fmla="*/ 3623733 h 3776133"/>
              <a:gd name="connsiteX52" fmla="*/ 2582334 w 2861734"/>
              <a:gd name="connsiteY52" fmla="*/ 3640666 h 3776133"/>
              <a:gd name="connsiteX53" fmla="*/ 2607734 w 2861734"/>
              <a:gd name="connsiteY53" fmla="*/ 3657600 h 3776133"/>
              <a:gd name="connsiteX54" fmla="*/ 2692400 w 2861734"/>
              <a:gd name="connsiteY54" fmla="*/ 3691466 h 3776133"/>
              <a:gd name="connsiteX55" fmla="*/ 2794000 w 2861734"/>
              <a:gd name="connsiteY55" fmla="*/ 3742266 h 3776133"/>
              <a:gd name="connsiteX56" fmla="*/ 2853267 w 2861734"/>
              <a:gd name="connsiteY56" fmla="*/ 3767666 h 3776133"/>
              <a:gd name="connsiteX57" fmla="*/ 2861734 w 2861734"/>
              <a:gd name="connsiteY57" fmla="*/ 3776133 h 377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861734" h="3776133">
                <a:moveTo>
                  <a:pt x="0" y="0"/>
                </a:moveTo>
                <a:cubicBezTo>
                  <a:pt x="14111" y="11289"/>
                  <a:pt x="33681" y="18001"/>
                  <a:pt x="42334" y="33866"/>
                </a:cubicBezTo>
                <a:cubicBezTo>
                  <a:pt x="51890" y="51385"/>
                  <a:pt x="44489" y="74201"/>
                  <a:pt x="50800" y="93133"/>
                </a:cubicBezTo>
                <a:cubicBezTo>
                  <a:pt x="58782" y="117080"/>
                  <a:pt x="71288" y="139460"/>
                  <a:pt x="84667" y="160866"/>
                </a:cubicBezTo>
                <a:cubicBezTo>
                  <a:pt x="99625" y="184799"/>
                  <a:pt x="122846" y="203357"/>
                  <a:pt x="135467" y="228600"/>
                </a:cubicBezTo>
                <a:cubicBezTo>
                  <a:pt x="152400" y="262467"/>
                  <a:pt x="167704" y="297199"/>
                  <a:pt x="186267" y="330200"/>
                </a:cubicBezTo>
                <a:cubicBezTo>
                  <a:pt x="193185" y="342499"/>
                  <a:pt x="204910" y="351678"/>
                  <a:pt x="211667" y="364066"/>
                </a:cubicBezTo>
                <a:cubicBezTo>
                  <a:pt x="221959" y="382935"/>
                  <a:pt x="225528" y="405200"/>
                  <a:pt x="237067" y="423333"/>
                </a:cubicBezTo>
                <a:cubicBezTo>
                  <a:pt x="284981" y="498627"/>
                  <a:pt x="339962" y="569209"/>
                  <a:pt x="389467" y="643466"/>
                </a:cubicBezTo>
                <a:cubicBezTo>
                  <a:pt x="402088" y="662398"/>
                  <a:pt x="412045" y="682977"/>
                  <a:pt x="423334" y="702733"/>
                </a:cubicBezTo>
                <a:cubicBezTo>
                  <a:pt x="426156" y="804333"/>
                  <a:pt x="430033" y="905909"/>
                  <a:pt x="431800" y="1007533"/>
                </a:cubicBezTo>
                <a:cubicBezTo>
                  <a:pt x="435677" y="1230473"/>
                  <a:pt x="435022" y="1453488"/>
                  <a:pt x="440267" y="1676400"/>
                </a:cubicBezTo>
                <a:cubicBezTo>
                  <a:pt x="440671" y="1693562"/>
                  <a:pt x="442867" y="1711067"/>
                  <a:pt x="448734" y="1727200"/>
                </a:cubicBezTo>
                <a:cubicBezTo>
                  <a:pt x="465578" y="1773520"/>
                  <a:pt x="481877" y="1820870"/>
                  <a:pt x="508000" y="1862666"/>
                </a:cubicBezTo>
                <a:cubicBezTo>
                  <a:pt x="542467" y="1917813"/>
                  <a:pt x="558553" y="1947810"/>
                  <a:pt x="601134" y="1998133"/>
                </a:cubicBezTo>
                <a:cubicBezTo>
                  <a:pt x="645982" y="2051135"/>
                  <a:pt x="649026" y="2037558"/>
                  <a:pt x="702734" y="2091266"/>
                </a:cubicBezTo>
                <a:cubicBezTo>
                  <a:pt x="712712" y="2101244"/>
                  <a:pt x="720307" y="2113392"/>
                  <a:pt x="728134" y="2125133"/>
                </a:cubicBezTo>
                <a:cubicBezTo>
                  <a:pt x="742903" y="2147286"/>
                  <a:pt x="750503" y="2175251"/>
                  <a:pt x="770467" y="2192866"/>
                </a:cubicBezTo>
                <a:cubicBezTo>
                  <a:pt x="799866" y="2218807"/>
                  <a:pt x="839444" y="2230384"/>
                  <a:pt x="872067" y="2252133"/>
                </a:cubicBezTo>
                <a:cubicBezTo>
                  <a:pt x="882030" y="2258775"/>
                  <a:pt x="887000" y="2271718"/>
                  <a:pt x="897467" y="2277533"/>
                </a:cubicBezTo>
                <a:cubicBezTo>
                  <a:pt x="913070" y="2286201"/>
                  <a:pt x="931791" y="2287601"/>
                  <a:pt x="948267" y="2294466"/>
                </a:cubicBezTo>
                <a:cubicBezTo>
                  <a:pt x="968532" y="2302910"/>
                  <a:pt x="1016914" y="2331903"/>
                  <a:pt x="1041400" y="2336800"/>
                </a:cubicBezTo>
                <a:cubicBezTo>
                  <a:pt x="1069212" y="2342362"/>
                  <a:pt x="1097845" y="2342444"/>
                  <a:pt x="1126067" y="2345266"/>
                </a:cubicBezTo>
                <a:cubicBezTo>
                  <a:pt x="1154289" y="2350911"/>
                  <a:pt x="1184280" y="2350862"/>
                  <a:pt x="1210734" y="2362200"/>
                </a:cubicBezTo>
                <a:cubicBezTo>
                  <a:pt x="1230489" y="2370667"/>
                  <a:pt x="1248968" y="2383172"/>
                  <a:pt x="1270000" y="2387600"/>
                </a:cubicBezTo>
                <a:cubicBezTo>
                  <a:pt x="1294145" y="2392683"/>
                  <a:pt x="1514946" y="2404498"/>
                  <a:pt x="1515534" y="2404533"/>
                </a:cubicBezTo>
                <a:cubicBezTo>
                  <a:pt x="1529645" y="2410177"/>
                  <a:pt x="1543584" y="2416272"/>
                  <a:pt x="1557867" y="2421466"/>
                </a:cubicBezTo>
                <a:cubicBezTo>
                  <a:pt x="1574642" y="2427566"/>
                  <a:pt x="1592356" y="2431151"/>
                  <a:pt x="1608667" y="2438400"/>
                </a:cubicBezTo>
                <a:cubicBezTo>
                  <a:pt x="1617946" y="2442524"/>
                  <a:pt x="1664565" y="2477846"/>
                  <a:pt x="1667934" y="2480733"/>
                </a:cubicBezTo>
                <a:cubicBezTo>
                  <a:pt x="1677025" y="2488525"/>
                  <a:pt x="1685669" y="2496935"/>
                  <a:pt x="1693334" y="2506133"/>
                </a:cubicBezTo>
                <a:cubicBezTo>
                  <a:pt x="1717372" y="2534979"/>
                  <a:pt x="1705164" y="2534897"/>
                  <a:pt x="1735667" y="2565400"/>
                </a:cubicBezTo>
                <a:cubicBezTo>
                  <a:pt x="1745645" y="2575378"/>
                  <a:pt x="1758245" y="2582333"/>
                  <a:pt x="1769534" y="2590800"/>
                </a:cubicBezTo>
                <a:cubicBezTo>
                  <a:pt x="1780823" y="2607733"/>
                  <a:pt x="1794979" y="2623073"/>
                  <a:pt x="1803400" y="2641600"/>
                </a:cubicBezTo>
                <a:cubicBezTo>
                  <a:pt x="1809355" y="2654701"/>
                  <a:pt x="1808377" y="2669972"/>
                  <a:pt x="1811867" y="2683933"/>
                </a:cubicBezTo>
                <a:cubicBezTo>
                  <a:pt x="1814032" y="2692591"/>
                  <a:pt x="1816818" y="2701130"/>
                  <a:pt x="1820334" y="2709333"/>
                </a:cubicBezTo>
                <a:cubicBezTo>
                  <a:pt x="1844080" y="2764741"/>
                  <a:pt x="1834929" y="2723341"/>
                  <a:pt x="1854200" y="2794000"/>
                </a:cubicBezTo>
                <a:cubicBezTo>
                  <a:pt x="1864140" y="2830446"/>
                  <a:pt x="1858288" y="2831759"/>
                  <a:pt x="1871134" y="2861733"/>
                </a:cubicBezTo>
                <a:cubicBezTo>
                  <a:pt x="1876106" y="2873334"/>
                  <a:pt x="1882778" y="2884140"/>
                  <a:pt x="1888067" y="2895600"/>
                </a:cubicBezTo>
                <a:cubicBezTo>
                  <a:pt x="1899715" y="2920837"/>
                  <a:pt x="1908007" y="2947745"/>
                  <a:pt x="1921934" y="2971800"/>
                </a:cubicBezTo>
                <a:cubicBezTo>
                  <a:pt x="1939194" y="3001613"/>
                  <a:pt x="1960530" y="3028907"/>
                  <a:pt x="1981200" y="3056466"/>
                </a:cubicBezTo>
                <a:cubicBezTo>
                  <a:pt x="1985990" y="3062852"/>
                  <a:pt x="1993706" y="3066758"/>
                  <a:pt x="1998134" y="3073400"/>
                </a:cubicBezTo>
                <a:cubicBezTo>
                  <a:pt x="2014262" y="3097592"/>
                  <a:pt x="2027835" y="3144878"/>
                  <a:pt x="2040467" y="3166533"/>
                </a:cubicBezTo>
                <a:cubicBezTo>
                  <a:pt x="2091737" y="3254423"/>
                  <a:pt x="2058090" y="3172651"/>
                  <a:pt x="2091267" y="3234266"/>
                </a:cubicBezTo>
                <a:cubicBezTo>
                  <a:pt x="2106226" y="3262048"/>
                  <a:pt x="2116459" y="3292442"/>
                  <a:pt x="2133600" y="3318933"/>
                </a:cubicBezTo>
                <a:cubicBezTo>
                  <a:pt x="2147735" y="3340778"/>
                  <a:pt x="2166646" y="3359178"/>
                  <a:pt x="2184400" y="3378200"/>
                </a:cubicBezTo>
                <a:cubicBezTo>
                  <a:pt x="2206186" y="3401542"/>
                  <a:pt x="2229556" y="3423355"/>
                  <a:pt x="2252134" y="3445933"/>
                </a:cubicBezTo>
                <a:cubicBezTo>
                  <a:pt x="2278295" y="3472094"/>
                  <a:pt x="2278817" y="3475011"/>
                  <a:pt x="2311400" y="3496733"/>
                </a:cubicBezTo>
                <a:cubicBezTo>
                  <a:pt x="2325093" y="3505861"/>
                  <a:pt x="2340041" y="3513005"/>
                  <a:pt x="2353734" y="3522133"/>
                </a:cubicBezTo>
                <a:cubicBezTo>
                  <a:pt x="2365475" y="3529960"/>
                  <a:pt x="2377622" y="3537555"/>
                  <a:pt x="2387600" y="3547533"/>
                </a:cubicBezTo>
                <a:cubicBezTo>
                  <a:pt x="2394795" y="3554728"/>
                  <a:pt x="2395270" y="3568722"/>
                  <a:pt x="2404534" y="3572933"/>
                </a:cubicBezTo>
                <a:cubicBezTo>
                  <a:pt x="2428221" y="3583700"/>
                  <a:pt x="2455334" y="3584222"/>
                  <a:pt x="2480734" y="3589866"/>
                </a:cubicBezTo>
                <a:cubicBezTo>
                  <a:pt x="2532437" y="3641569"/>
                  <a:pt x="2473962" y="3593254"/>
                  <a:pt x="2565400" y="3623733"/>
                </a:cubicBezTo>
                <a:cubicBezTo>
                  <a:pt x="2572973" y="3626257"/>
                  <a:pt x="2576101" y="3635679"/>
                  <a:pt x="2582334" y="3640666"/>
                </a:cubicBezTo>
                <a:cubicBezTo>
                  <a:pt x="2590280" y="3647023"/>
                  <a:pt x="2598495" y="3653336"/>
                  <a:pt x="2607734" y="3657600"/>
                </a:cubicBezTo>
                <a:cubicBezTo>
                  <a:pt x="2635332" y="3670338"/>
                  <a:pt x="2692400" y="3691466"/>
                  <a:pt x="2692400" y="3691466"/>
                </a:cubicBezTo>
                <a:cubicBezTo>
                  <a:pt x="2728410" y="3727476"/>
                  <a:pt x="2711128" y="3714641"/>
                  <a:pt x="2794000" y="3742266"/>
                </a:cubicBezTo>
                <a:cubicBezTo>
                  <a:pt x="2820275" y="3751025"/>
                  <a:pt x="2827113" y="3751974"/>
                  <a:pt x="2853267" y="3767666"/>
                </a:cubicBezTo>
                <a:cubicBezTo>
                  <a:pt x="2856690" y="3769720"/>
                  <a:pt x="2858912" y="3773311"/>
                  <a:pt x="2861734" y="377613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583565"/>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Nesterov</a:t>
            </a:r>
          </a:p>
        </p:txBody>
      </p:sp>
      <p:pic>
        <p:nvPicPr>
          <p:cNvPr id="15" name="图片 14"/>
          <p:cNvPicPr>
            <a:picLocks noChangeAspect="1"/>
          </p:cNvPicPr>
          <p:nvPr>
            <p:custDataLst>
              <p:tags r:id="rId3"/>
            </p:custDataLst>
          </p:nvPr>
        </p:nvPicPr>
        <p:blipFill>
          <a:blip r:embed="rId5" cstate="print">
            <a:extLst>
              <a:ext uri="{28A0092B-C50C-407E-A947-70E740481C1C}">
                <a14:useLocalDpi xmlns:a14="http://schemas.microsoft.com/office/drawing/2010/main" val="0"/>
              </a:ext>
            </a:extLst>
          </a:blip>
          <a:srcRect/>
          <a:stretch>
            <a:fillRect/>
          </a:stretch>
        </p:blipFill>
        <p:spPr>
          <a:xfrm>
            <a:off x="2082799" y="1721299"/>
            <a:ext cx="7552267" cy="3373097"/>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560" y="2028700"/>
            <a:ext cx="10052879" cy="1060855"/>
          </a:xfrm>
        </p:spPr>
        <p:txBody>
          <a:bodyPr/>
          <a:lstStyle/>
          <a:p>
            <a:r>
              <a:rPr lang="zh-CN" altLang="en-US">
                <a:latin typeface="Arial" panose="020B0604020202020204" pitchFamily="34" charset="0"/>
                <a:ea typeface="微软雅黑" panose="020B0503020204020204" charset="-122"/>
              </a:rPr>
              <a:t>卷积神经网络</a:t>
            </a:r>
            <a:br>
              <a:rPr lang="en-US" altLang="zh-CN">
                <a:latin typeface="Arial" panose="020B0604020202020204" pitchFamily="34" charset="0"/>
                <a:ea typeface="微软雅黑" panose="020B0503020204020204" charset="-122"/>
              </a:rPr>
            </a:br>
            <a:r>
              <a:rPr lang="en-US" altLang="zh-CN">
                <a:latin typeface="Arial" panose="020B0604020202020204" pitchFamily="34" charset="0"/>
                <a:ea typeface="微软雅黑" panose="020B0503020204020204" charset="-122"/>
              </a:rPr>
              <a:t>Convolution Neural Network</a:t>
            </a:r>
            <a:endParaRPr lang="zh-CN" altLang="en-US" dirty="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zh-CN" altLang="en-US"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常用的优化方法</a:t>
            </a:r>
          </a:p>
        </p:txBody>
      </p:sp>
      <p:sp>
        <p:nvSpPr>
          <p:cNvPr id="6" name="文本框 5"/>
          <p:cNvSpPr txBox="1"/>
          <p:nvPr/>
        </p:nvSpPr>
        <p:spPr>
          <a:xfrm>
            <a:off x="329565" y="838200"/>
            <a:ext cx="10202545" cy="1415772"/>
          </a:xfrm>
          <a:prstGeom prst="rect">
            <a:avLst/>
          </a:prstGeom>
          <a:noFill/>
        </p:spPr>
        <p:txBody>
          <a:bodyPr wrap="square" rtlCol="0">
            <a:spAutoFit/>
          </a:bodyPr>
          <a:lstStyle/>
          <a:p>
            <a:pPr marL="457200" indent="-457200">
              <a:buFont typeface="Arial" panose="020B0604020202020204" pitchFamily="34" charset="0"/>
              <a:buChar char="•"/>
            </a:pPr>
            <a:r>
              <a:rPr lang="zh-CN" altLang="en-US" sz="5400" dirty="0"/>
              <a:t>Adam</a:t>
            </a:r>
          </a:p>
          <a:p>
            <a:pPr indent="0">
              <a:buFont typeface="Arial" panose="020B0604020202020204" pitchFamily="34" charset="0"/>
              <a:buNone/>
            </a:pPr>
            <a:r>
              <a:rPr lang="zh-CN" altLang="en-US" sz="3200" dirty="0"/>
              <a:t>（综合动量和自适应学习率）</a:t>
            </a:r>
          </a:p>
        </p:txBody>
      </p:sp>
      <p:pic>
        <p:nvPicPr>
          <p:cNvPr id="17" name="图片 16"/>
          <p:cNvPicPr>
            <a:picLocks noChangeAspect="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a:xfrm>
            <a:off x="3990933" y="2177772"/>
            <a:ext cx="4210134" cy="4210134"/>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560" y="2028700"/>
            <a:ext cx="10052879" cy="1060855"/>
          </a:xfrm>
        </p:spPr>
        <p:txBody>
          <a:bodyPr/>
          <a:lstStyle/>
          <a:p>
            <a:r>
              <a:rPr lang="zh-CN" altLang="en-US">
                <a:latin typeface="Arial" panose="020B0604020202020204" pitchFamily="34" charset="0"/>
                <a:ea typeface="微软雅黑" panose="020B0503020204020204" charset="-122"/>
              </a:rPr>
              <a:t>泛化问题介绍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3200" dirty="0"/>
              <a:t>Start from traditional generalization gap</a:t>
            </a:r>
            <a:endParaRPr lang="zh-CN" altLang="en-US" dirty="0"/>
          </a:p>
        </p:txBody>
      </p:sp>
      <p:pic>
        <p:nvPicPr>
          <p:cNvPr id="18" name="Picture 8" descr="var_bias_s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036" y="2474622"/>
            <a:ext cx="4267200" cy="279169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p:cNvCxnSpPr/>
          <p:nvPr/>
        </p:nvCxnSpPr>
        <p:spPr>
          <a:xfrm>
            <a:off x="10864641" y="3773860"/>
            <a:ext cx="0" cy="91440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621149" y="1928399"/>
            <a:ext cx="275539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242C2D"/>
                </a:solidFill>
                <a:effectLst/>
                <a:uLnTx/>
                <a:uFillTx/>
                <a:latin typeface="Times New Roman" panose="02020603050405020304" pitchFamily="18" charset="0"/>
                <a:ea typeface="黑体" panose="02010609060101010101" charset="-122"/>
                <a:cs typeface="+mn-cs"/>
              </a:rPr>
              <a:t>Generalization Gap</a:t>
            </a:r>
          </a:p>
        </p:txBody>
      </p:sp>
      <p:sp>
        <p:nvSpPr>
          <p:cNvPr id="3" name="文本框 2"/>
          <p:cNvSpPr txBox="1"/>
          <p:nvPr/>
        </p:nvSpPr>
        <p:spPr>
          <a:xfrm>
            <a:off x="2868603" y="1018135"/>
            <a:ext cx="6865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Large complexity </a:t>
            </a:r>
            <a:r>
              <a:rPr kumimoji="0" 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 Large generalization gap</a:t>
            </a:r>
            <a:endParaRPr kumimoji="0" 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pic>
        <p:nvPicPr>
          <p:cNvPr id="9" name="图片 8"/>
          <p:cNvPicPr>
            <a:picLocks noChangeAspect="1"/>
          </p:cNvPicPr>
          <p:nvPr/>
        </p:nvPicPr>
        <p:blipFill>
          <a:blip r:embed="rId3"/>
          <a:stretch>
            <a:fillRect/>
          </a:stretch>
        </p:blipFill>
        <p:spPr>
          <a:xfrm>
            <a:off x="326887" y="2328509"/>
            <a:ext cx="6905699" cy="2948047"/>
          </a:xfrm>
          <a:prstGeom prst="rect">
            <a:avLst/>
          </a:prstGeom>
        </p:spPr>
      </p:pic>
      <p:sp>
        <p:nvSpPr>
          <p:cNvPr id="4" name="标题 1"/>
          <p:cNvSpPr txBox="1"/>
          <p:nvPr/>
        </p:nvSpPr>
        <p:spPr>
          <a:xfrm>
            <a:off x="1509279" y="5276556"/>
            <a:ext cx="986726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r>
              <a:rPr lang="en-US" altLang="zh-CN" dirty="0">
                <a:solidFill>
                  <a:schemeClr val="tx2"/>
                </a:solidFill>
              </a:rPr>
              <a:t>Traditional wisdom: Too complex is trouble</a:t>
            </a:r>
            <a:endParaRPr lang="en-US" dirty="0">
              <a:solidFill>
                <a:schemeClr val="tx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217332" y="2808288"/>
            <a:ext cx="7865535" cy="620712"/>
          </a:xfrm>
        </p:spPr>
        <p:txBody>
          <a:bodyPr/>
          <a:lstStyle/>
          <a:p>
            <a:r>
              <a:rPr lang="zh-CN" altLang="en-US" dirty="0">
                <a:solidFill>
                  <a:schemeClr val="tx2"/>
                </a:solidFill>
              </a:rPr>
              <a:t>神经网络的情况如何呢？</a:t>
            </a:r>
            <a:endParaRPr lang="en-US" dirty="0">
              <a:solidFill>
                <a:schemeClr val="tx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217333" y="2808288"/>
            <a:ext cx="5624513" cy="620712"/>
          </a:xfrm>
        </p:spPr>
        <p:txBody>
          <a:bodyPr/>
          <a:lstStyle/>
          <a:p>
            <a:r>
              <a:rPr lang="en-US" dirty="0">
                <a:solidFill>
                  <a:schemeClr val="tx2"/>
                </a:solidFill>
              </a:rPr>
              <a:t>Is NN really so complex?</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19654" y="4756639"/>
            <a:ext cx="8354891" cy="930447"/>
          </a:xfrm>
          <a:prstGeom prst="rect">
            <a:avLst/>
          </a:prstGeom>
        </p:spPr>
        <p:txBody>
          <a:bodyPr vert="horz" lIns="91440" tIns="45720" rIns="91440" bIns="45720" rtlCol="0" anchor="b">
            <a:normAutofit/>
          </a:bodyPr>
          <a:lstStyle/>
          <a:p>
            <a:pPr algn="ctr" fontAlgn="base">
              <a:lnSpc>
                <a:spcPct val="90000"/>
              </a:lnSpc>
              <a:spcBef>
                <a:spcPct val="0"/>
              </a:spcBef>
              <a:spcAft>
                <a:spcPts val="600"/>
              </a:spcAft>
              <a:defRPr/>
            </a:pPr>
            <a:r>
              <a:rPr lang="en-US" sz="4700" dirty="0">
                <a:solidFill>
                  <a:srgbClr val="FFFFFF"/>
                </a:solidFill>
                <a:latin typeface="Times New Roman" panose="02020603050405020304"/>
              </a:rPr>
              <a:t>1989</a:t>
            </a:r>
          </a:p>
        </p:txBody>
      </p:sp>
      <p:pic>
        <p:nvPicPr>
          <p:cNvPr id="5" name="图片 4"/>
          <p:cNvPicPr>
            <a:picLocks noChangeAspect="1"/>
          </p:cNvPicPr>
          <p:nvPr/>
        </p:nvPicPr>
        <p:blipFill>
          <a:blip r:embed="rId2"/>
          <a:stretch>
            <a:fillRect/>
          </a:stretch>
        </p:blipFill>
        <p:spPr>
          <a:xfrm>
            <a:off x="1704976" y="1170914"/>
            <a:ext cx="8622615" cy="3750836"/>
          </a:xfrm>
          <a:prstGeom prst="rect">
            <a:avLst/>
          </a:prstGeom>
        </p:spPr>
      </p:pic>
      <p:sp>
        <p:nvSpPr>
          <p:cNvPr id="2" name="标题 1"/>
          <p:cNvSpPr txBox="1"/>
          <p:nvPr/>
        </p:nvSpPr>
        <p:spPr>
          <a:xfrm>
            <a:off x="4168406" y="5221862"/>
            <a:ext cx="5624513"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r>
              <a:rPr lang="en-US" altLang="zh-CN" dirty="0">
                <a:solidFill>
                  <a:schemeClr val="tx2"/>
                </a:solidFill>
              </a:rPr>
              <a:t>Yes,</a:t>
            </a:r>
            <a:r>
              <a:rPr lang="zh-CN" altLang="en-US" dirty="0">
                <a:solidFill>
                  <a:schemeClr val="tx2"/>
                </a:solidFill>
              </a:rPr>
              <a:t> </a:t>
            </a:r>
            <a:r>
              <a:rPr lang="en-US" dirty="0">
                <a:solidFill>
                  <a:schemeClr val="tx2"/>
                </a:solidFill>
              </a:rPr>
              <a:t>NN is complex!</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3200" dirty="0"/>
              <a:t>A generalization puzzle arises in deep learning</a:t>
            </a:r>
            <a:endParaRPr lang="zh-CN" altLang="en-US" dirty="0"/>
          </a:p>
        </p:txBody>
      </p:sp>
      <p:sp>
        <p:nvSpPr>
          <p:cNvPr id="3" name="文本框 2"/>
          <p:cNvSpPr txBox="1"/>
          <p:nvPr/>
        </p:nvSpPr>
        <p:spPr>
          <a:xfrm>
            <a:off x="8028878" y="5916394"/>
            <a:ext cx="416312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mn-cs"/>
              </a:rPr>
              <a:t>L.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charset="-122"/>
                <a:cs typeface="+mn-cs"/>
              </a:rPr>
              <a:t>Breiman</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mn-cs"/>
              </a:rPr>
              <a:t> 1995, Zhang et al., 2016</a:t>
            </a:r>
          </a:p>
        </p:txBody>
      </p:sp>
      <p:pic>
        <p:nvPicPr>
          <p:cNvPr id="4" name="图片 3"/>
          <p:cNvPicPr>
            <a:picLocks noChangeAspect="1"/>
          </p:cNvPicPr>
          <p:nvPr/>
        </p:nvPicPr>
        <p:blipFill>
          <a:blip r:embed="rId2"/>
          <a:stretch>
            <a:fillRect/>
          </a:stretch>
        </p:blipFill>
        <p:spPr>
          <a:xfrm>
            <a:off x="266294" y="1722289"/>
            <a:ext cx="11339739" cy="3694091"/>
          </a:xfrm>
          <a:prstGeom prst="rect">
            <a:avLst/>
          </a:prstGeom>
        </p:spPr>
      </p:pic>
      <p:sp>
        <p:nvSpPr>
          <p:cNvPr id="5" name="矩形 4"/>
          <p:cNvSpPr/>
          <p:nvPr/>
        </p:nvSpPr>
        <p:spPr>
          <a:xfrm>
            <a:off x="6633372" y="2665117"/>
            <a:ext cx="5486400"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mn-cs"/>
              </a:rPr>
              <a:t>60000 32x32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黑体" panose="02010609060101010101" charset="-122"/>
                <a:cs typeface="+mn-cs"/>
              </a:rPr>
              <a:t>colour</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mn-cs"/>
              </a:rPr>
              <a:t> images in 10 classes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mn-cs"/>
            </a:endParaRPr>
          </a:p>
        </p:txBody>
      </p:sp>
      <p:sp>
        <p:nvSpPr>
          <p:cNvPr id="7" name="文本框 6"/>
          <p:cNvSpPr txBox="1"/>
          <p:nvPr/>
        </p:nvSpPr>
        <p:spPr>
          <a:xfrm>
            <a:off x="1579668" y="1070284"/>
            <a:ext cx="8712993"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Puzzle: generalize well even # of para &gt;&gt; # of training data</a:t>
            </a:r>
          </a:p>
        </p:txBody>
      </p:sp>
      <p:sp>
        <p:nvSpPr>
          <p:cNvPr id="6" name="标题 1"/>
          <p:cNvSpPr txBox="1"/>
          <p:nvPr/>
        </p:nvSpPr>
        <p:spPr>
          <a:xfrm>
            <a:off x="2126313" y="5407759"/>
            <a:ext cx="986726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r>
              <a:rPr lang="en-US" altLang="zh-CN" dirty="0">
                <a:solidFill>
                  <a:schemeClr val="tx2"/>
                </a:solidFill>
              </a:rPr>
              <a:t>This trouble ignores deep learning?</a:t>
            </a:r>
            <a:endParaRPr lang="en-US" dirty="0">
              <a:solidFill>
                <a:schemeClr val="tx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217332" y="2808288"/>
            <a:ext cx="7865535" cy="620712"/>
          </a:xfrm>
        </p:spPr>
        <p:txBody>
          <a:bodyPr/>
          <a:lstStyle/>
          <a:p>
            <a:r>
              <a:rPr lang="en-US" dirty="0">
                <a:solidFill>
                  <a:schemeClr val="tx2"/>
                </a:solidFill>
              </a:rPr>
              <a:t>Is NN really so complex </a:t>
            </a:r>
            <a:r>
              <a:rPr lang="en-US" dirty="0"/>
              <a:t>in practice</a:t>
            </a:r>
            <a:r>
              <a:rPr lang="en-US" dirty="0">
                <a:solidFill>
                  <a:schemeClr val="tx2"/>
                </a:solidFill>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a:spLocks noChangeArrowheads="1"/>
          </p:cNvSpPr>
          <p:nvPr/>
        </p:nvSpPr>
        <p:spPr bwMode="auto">
          <a:xfrm>
            <a:off x="78324" y="71839"/>
            <a:ext cx="81991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002060"/>
                </a:solidFill>
                <a:latin typeface="微软雅黑" panose="020B0503020204020204" charset="-122"/>
                <a:ea typeface="微软雅黑" panose="020B0503020204020204" charset="-122"/>
              </a:rPr>
              <a:t>隐式正则化</a:t>
            </a:r>
          </a:p>
        </p:txBody>
      </p:sp>
      <p:grpSp>
        <p:nvGrpSpPr>
          <p:cNvPr id="2" name="组合 1"/>
          <p:cNvGrpSpPr/>
          <p:nvPr/>
        </p:nvGrpSpPr>
        <p:grpSpPr>
          <a:xfrm>
            <a:off x="7229488" y="1371868"/>
            <a:ext cx="2778156" cy="1950610"/>
            <a:chOff x="6020156" y="2338709"/>
            <a:chExt cx="1987133" cy="1447209"/>
          </a:xfrm>
        </p:grpSpPr>
        <p:sp>
          <p:nvSpPr>
            <p:cNvPr id="10" name="Rectangle 9"/>
            <p:cNvSpPr/>
            <p:nvPr/>
          </p:nvSpPr>
          <p:spPr>
            <a:xfrm>
              <a:off x="6020156" y="2338709"/>
              <a:ext cx="1987133" cy="144720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charset="-122"/>
              </a:endParaRPr>
            </a:p>
          </p:txBody>
        </p:sp>
        <p:sp>
          <p:nvSpPr>
            <p:cNvPr id="11" name="Oval 11"/>
            <p:cNvSpPr/>
            <p:nvPr/>
          </p:nvSpPr>
          <p:spPr>
            <a:xfrm>
              <a:off x="7636805" y="2812667"/>
              <a:ext cx="151719" cy="160971"/>
            </a:xfrm>
            <a:prstGeom prst="ellipse">
              <a:avLst/>
            </a:prstGeom>
            <a:solidFill>
              <a:srgbClr val="0000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defRPr/>
              </a:pPr>
              <a:endParaRPr lang="en-US" sz="2000" b="1" dirty="0">
                <a:solidFill>
                  <a:prstClr val="white"/>
                </a:solidFill>
                <a:latin typeface="微软雅黑" panose="020B0503020204020204" charset="-122"/>
              </a:endParaRPr>
            </a:p>
          </p:txBody>
        </p:sp>
        <p:cxnSp>
          <p:nvCxnSpPr>
            <p:cNvPr id="12" name="Connector: Curved 13"/>
            <p:cNvCxnSpPr/>
            <p:nvPr/>
          </p:nvCxnSpPr>
          <p:spPr>
            <a:xfrm>
              <a:off x="6311445" y="2462100"/>
              <a:ext cx="1343796" cy="363469"/>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4"/>
            <p:cNvSpPr/>
            <p:nvPr/>
          </p:nvSpPr>
          <p:spPr>
            <a:xfrm>
              <a:off x="6195991" y="2406622"/>
              <a:ext cx="115454" cy="1108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charset="-122"/>
              </a:endParaRPr>
            </a:p>
          </p:txBody>
        </p:sp>
      </p:grpSp>
      <p:sp>
        <p:nvSpPr>
          <p:cNvPr id="14" name="TextBox 15"/>
          <p:cNvSpPr txBox="1"/>
          <p:nvPr/>
        </p:nvSpPr>
        <p:spPr>
          <a:xfrm>
            <a:off x="2522128" y="2326295"/>
            <a:ext cx="3560581" cy="430887"/>
          </a:xfrm>
          <a:prstGeom prst="rect">
            <a:avLst/>
          </a:prstGeom>
          <a:noFill/>
        </p:spPr>
        <p:txBody>
          <a:bodyPr wrap="square" rtlCol="0">
            <a:spAutoFit/>
          </a:bodyPr>
          <a:lstStyle/>
          <a:p>
            <a:pPr algn="ctr" defTabSz="457200">
              <a:defRPr/>
            </a:pPr>
            <a:r>
              <a:rPr lang="en-US" sz="2200" dirty="0">
                <a:solidFill>
                  <a:prstClr val="black"/>
                </a:solidFill>
                <a:latin typeface="微软雅黑" panose="020B0503020204020204" charset="-122"/>
              </a:rPr>
              <a:t>Loss + </a:t>
            </a:r>
            <a:r>
              <a:rPr lang="en-US" sz="2200" dirty="0">
                <a:solidFill>
                  <a:srgbClr val="FF0000"/>
                </a:solidFill>
                <a:latin typeface="微软雅黑" panose="020B0503020204020204" charset="-122"/>
              </a:rPr>
              <a:t>L1/L2/…</a:t>
            </a:r>
          </a:p>
        </p:txBody>
      </p:sp>
      <mc:AlternateContent xmlns:mc="http://schemas.openxmlformats.org/markup-compatibility/2006" xmlns:a14="http://schemas.microsoft.com/office/drawing/2010/main">
        <mc:Choice Requires="a14">
          <p:sp>
            <p:nvSpPr>
              <p:cNvPr id="15" name="TextBox 16"/>
              <p:cNvSpPr txBox="1"/>
              <p:nvPr/>
            </p:nvSpPr>
            <p:spPr>
              <a:xfrm>
                <a:off x="1553734" y="4503591"/>
                <a:ext cx="5675755" cy="513539"/>
              </a:xfrm>
              <a:prstGeom prst="rect">
                <a:avLst/>
              </a:prstGeom>
              <a:noFill/>
            </p:spPr>
            <p:txBody>
              <a:bodyPr wrap="square" rtlCol="0">
                <a:spAutoFit/>
              </a:bodyPr>
              <a:lstStyle/>
              <a:p>
                <a:pPr lvl="0">
                  <a:defRPr/>
                </a:pPr>
                <a:r>
                  <a:rPr lang="en-US" altLang="zh-CN" sz="2000" dirty="0">
                    <a:solidFill>
                      <a:srgbClr val="00B050"/>
                    </a:solidFill>
                    <a:latin typeface="微软雅黑" panose="020B0503020204020204" charset="-122"/>
                    <a:ea typeface="微软雅黑" panose="020B0503020204020204" charset="-122"/>
                  </a:rPr>
                  <a:t>initialization</a:t>
                </a:r>
                <a:r>
                  <a:rPr lang="en-US" altLang="zh-CN" sz="2000" dirty="0">
                    <a:latin typeface="微软雅黑" panose="020B0503020204020204" charset="-122"/>
                    <a:ea typeface="微软雅黑" panose="020B0503020204020204" charset="-122"/>
                  </a:rPr>
                  <a:t> + </a:t>
                </a:r>
                <a:r>
                  <a:rPr lang="en-US" sz="2000" dirty="0">
                    <a:solidFill>
                      <a:prstClr val="black"/>
                    </a:solidFill>
                    <a:latin typeface="微软雅黑" panose="020B0503020204020204" charset="-122"/>
                  </a:rPr>
                  <a:t>loss + </a:t>
                </a:r>
                <a:r>
                  <a:rPr lang="en-US" sz="2000" dirty="0">
                    <a:solidFill>
                      <a:srgbClr val="FF0000"/>
                    </a:solidFill>
                    <a:latin typeface="微软雅黑" panose="020B0503020204020204" charset="-122"/>
                  </a:rPr>
                  <a:t>dynamics</a:t>
                </a:r>
                <a14:m>
                  <m:oMath xmlns:m="http://schemas.openxmlformats.org/officeDocument/2006/math">
                    <m:groupChr>
                      <m:groupChrPr>
                        <m:chr m:val="⇔"/>
                        <m:vertJc m:val="bot"/>
                        <m:ctrlPr>
                          <a:rPr lang="en-US" altLang="zh-CN" sz="2000" i="1">
                            <a:solidFill>
                              <a:srgbClr val="FF0000"/>
                            </a:solidFill>
                            <a:latin typeface="Cambria Math" panose="02040503050406030204" pitchFamily="18" charset="0"/>
                          </a:rPr>
                        </m:ctrlPr>
                      </m:groupChrPr>
                      <m:e>
                        <m:r>
                          <m:rPr>
                            <m:brk m:alnAt="2"/>
                          </m:rP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m:t>
                        </m:r>
                      </m:e>
                    </m:groupChr>
                  </m:oMath>
                </a14:m>
                <a:r>
                  <a:rPr lang="en-US" sz="2000" dirty="0">
                    <a:latin typeface="微软雅黑" panose="020B0503020204020204" charset="-122"/>
                  </a:rPr>
                  <a:t>loss+</a:t>
                </a:r>
                <a:r>
                  <a:rPr lang="zh-CN" altLang="en-US" sz="2000" b="1" dirty="0">
                    <a:solidFill>
                      <a:srgbClr val="FF0000"/>
                    </a:solidFill>
                    <a:latin typeface="微软雅黑" panose="020B0503020204020204" charset="-122"/>
                    <a:ea typeface="微软雅黑" panose="020B0503020204020204" charset="-122"/>
                  </a:rPr>
                  <a:t>正则化</a:t>
                </a:r>
                <a:endParaRPr lang="en-US" sz="2000" b="1" dirty="0">
                  <a:solidFill>
                    <a:srgbClr val="FF0000"/>
                  </a:solidFill>
                  <a:latin typeface="微软雅黑" panose="020B0503020204020204" charset="-122"/>
                </a:endParaRPr>
              </a:p>
            </p:txBody>
          </p:sp>
        </mc:Choice>
        <mc:Fallback xmlns="">
          <p:sp>
            <p:nvSpPr>
              <p:cNvPr id="15" name="TextBox 16"/>
              <p:cNvSpPr txBox="1">
                <a:spLocks noRot="1" noChangeAspect="1" noMove="1" noResize="1" noEditPoints="1" noAdjustHandles="1" noChangeArrowheads="1" noChangeShapeType="1" noTextEdit="1"/>
              </p:cNvSpPr>
              <p:nvPr/>
            </p:nvSpPr>
            <p:spPr>
              <a:xfrm>
                <a:off x="1553734" y="4503591"/>
                <a:ext cx="5675755" cy="513539"/>
              </a:xfrm>
              <a:prstGeom prst="rect">
                <a:avLst/>
              </a:prstGeom>
              <a:blipFill rotWithShape="1">
                <a:blip r:embed="rId3"/>
                <a:stretch>
                  <a:fillRect l="-9" t="-33" b="123"/>
                </a:stretch>
              </a:blipFill>
            </p:spPr>
            <p:txBody>
              <a:bodyPr/>
              <a:lstStyle/>
              <a:p>
                <a:r>
                  <a:rPr lang="zh-CN" altLang="en-US">
                    <a:noFill/>
                  </a:rPr>
                  <a:t> </a:t>
                </a:r>
              </a:p>
            </p:txBody>
          </p:sp>
        </mc:Fallback>
      </mc:AlternateContent>
      <p:sp>
        <p:nvSpPr>
          <p:cNvPr id="16" name="TextBox 18"/>
          <p:cNvSpPr txBox="1"/>
          <p:nvPr/>
        </p:nvSpPr>
        <p:spPr>
          <a:xfrm>
            <a:off x="7066857" y="3564155"/>
            <a:ext cx="3103418" cy="461665"/>
          </a:xfrm>
          <a:prstGeom prst="rect">
            <a:avLst/>
          </a:prstGeom>
          <a:noFill/>
        </p:spPr>
        <p:txBody>
          <a:bodyPr wrap="square" rtlCol="0">
            <a:spAutoFit/>
          </a:bodyPr>
          <a:lstStyle/>
          <a:p>
            <a:pPr algn="ctr" defTabSz="457200">
              <a:defRPr/>
            </a:pPr>
            <a:r>
              <a:rPr lang="zh-CN" altLang="en-US" sz="2400" b="1" dirty="0">
                <a:solidFill>
                  <a:prstClr val="black"/>
                </a:solidFill>
                <a:latin typeface="微软雅黑" panose="020B0503020204020204" charset="-122"/>
                <a:ea typeface="微软雅黑" panose="020B0503020204020204" charset="-122"/>
              </a:rPr>
              <a:t>神经网络</a:t>
            </a:r>
            <a:endParaRPr lang="en-US" sz="2400" b="1" dirty="0">
              <a:solidFill>
                <a:prstClr val="black"/>
              </a:solidFill>
              <a:latin typeface="微软雅黑" panose="020B0503020204020204" charset="-122"/>
            </a:endParaRPr>
          </a:p>
        </p:txBody>
      </p:sp>
      <p:grpSp>
        <p:nvGrpSpPr>
          <p:cNvPr id="3" name="组合 2"/>
          <p:cNvGrpSpPr/>
          <p:nvPr/>
        </p:nvGrpSpPr>
        <p:grpSpPr>
          <a:xfrm>
            <a:off x="7229488" y="4041128"/>
            <a:ext cx="2763304" cy="1930834"/>
            <a:chOff x="6074834" y="4456828"/>
            <a:chExt cx="1932455" cy="1480837"/>
          </a:xfrm>
        </p:grpSpPr>
        <p:sp>
          <p:nvSpPr>
            <p:cNvPr id="22" name="Rectangle 9"/>
            <p:cNvSpPr/>
            <p:nvPr/>
          </p:nvSpPr>
          <p:spPr>
            <a:xfrm>
              <a:off x="6074834" y="4456828"/>
              <a:ext cx="1932455" cy="14808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charset="-122"/>
              </a:endParaRPr>
            </a:p>
          </p:txBody>
        </p:sp>
        <p:sp>
          <p:nvSpPr>
            <p:cNvPr id="7" name="Oval 4"/>
            <p:cNvSpPr/>
            <p:nvPr/>
          </p:nvSpPr>
          <p:spPr>
            <a:xfrm>
              <a:off x="6484287" y="4597371"/>
              <a:ext cx="1503042" cy="1299202"/>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zh-CN" altLang="en-US" sz="2200" dirty="0">
                  <a:solidFill>
                    <a:schemeClr val="bg1"/>
                  </a:solidFill>
                  <a:latin typeface="微软雅黑" panose="020B0503020204020204" charset="-122"/>
                  <a:ea typeface="微软雅黑" panose="020B0503020204020204" charset="-122"/>
                </a:rPr>
                <a:t>所有</a:t>
              </a:r>
              <a:endParaRPr lang="en-US" altLang="zh-CN" sz="2200" dirty="0">
                <a:solidFill>
                  <a:schemeClr val="bg1"/>
                </a:solidFill>
                <a:latin typeface="微软雅黑" panose="020B0503020204020204" charset="-122"/>
                <a:ea typeface="微软雅黑" panose="020B0503020204020204" charset="-122"/>
              </a:endParaRPr>
            </a:p>
            <a:p>
              <a:pPr algn="ctr" defTabSz="457200">
                <a:defRPr/>
              </a:pPr>
              <a:r>
                <a:rPr lang="zh-CN" altLang="en-US" sz="2200" dirty="0">
                  <a:solidFill>
                    <a:schemeClr val="bg1"/>
                  </a:solidFill>
                  <a:latin typeface="微软雅黑" panose="020B0503020204020204" charset="-122"/>
                  <a:ea typeface="微软雅黑" panose="020B0503020204020204" charset="-122"/>
                </a:rPr>
                <a:t>可行解</a:t>
              </a:r>
              <a:endParaRPr lang="en-US" sz="2200" dirty="0">
                <a:solidFill>
                  <a:schemeClr val="bg1"/>
                </a:solidFill>
                <a:latin typeface="微软雅黑" panose="020B0503020204020204" charset="-122"/>
              </a:endParaRPr>
            </a:p>
          </p:txBody>
        </p:sp>
        <p:cxnSp>
          <p:nvCxnSpPr>
            <p:cNvPr id="8" name="Connector: Curved 7"/>
            <p:cNvCxnSpPr/>
            <p:nvPr/>
          </p:nvCxnSpPr>
          <p:spPr>
            <a:xfrm>
              <a:off x="6226067" y="4555407"/>
              <a:ext cx="1208224" cy="32626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165005" y="4497878"/>
              <a:ext cx="103806" cy="994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srgbClr val="7030A0"/>
                </a:solidFill>
                <a:latin typeface="微软雅黑" panose="020B0503020204020204" charset="-122"/>
              </a:endParaRPr>
            </a:p>
          </p:txBody>
        </p:sp>
        <p:sp>
          <p:nvSpPr>
            <p:cNvPr id="17" name="Oval 20"/>
            <p:cNvSpPr/>
            <p:nvPr/>
          </p:nvSpPr>
          <p:spPr>
            <a:xfrm>
              <a:off x="7392925" y="4818011"/>
              <a:ext cx="103806" cy="994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微软雅黑" panose="020B0503020204020204" charset="-122"/>
              </a:endParaRPr>
            </a:p>
          </p:txBody>
        </p:sp>
      </p:grpSp>
      <p:sp>
        <p:nvSpPr>
          <p:cNvPr id="20" name="TextBox 17"/>
          <p:cNvSpPr txBox="1"/>
          <p:nvPr/>
        </p:nvSpPr>
        <p:spPr>
          <a:xfrm>
            <a:off x="6738468" y="789912"/>
            <a:ext cx="3745345" cy="461665"/>
          </a:xfrm>
          <a:prstGeom prst="rect">
            <a:avLst/>
          </a:prstGeom>
          <a:noFill/>
        </p:spPr>
        <p:txBody>
          <a:bodyPr wrap="square" rtlCol="0">
            <a:spAutoFit/>
          </a:bodyPr>
          <a:lstStyle/>
          <a:p>
            <a:pPr algn="ctr" defTabSz="457200">
              <a:defRPr/>
            </a:pPr>
            <a:r>
              <a:rPr lang="zh-CN" altLang="en-US" sz="2400" b="1" dirty="0">
                <a:solidFill>
                  <a:prstClr val="black"/>
                </a:solidFill>
                <a:latin typeface="微软雅黑" panose="020B0503020204020204" charset="-122"/>
                <a:ea typeface="微软雅黑" panose="020B0503020204020204" charset="-122"/>
              </a:rPr>
              <a:t>传统优化</a:t>
            </a:r>
            <a:endParaRPr lang="en-US" sz="2400" b="1" dirty="0">
              <a:solidFill>
                <a:prstClr val="black"/>
              </a:solidFill>
              <a:latin typeface="微软雅黑" panose="020B0503020204020204" charset="-122"/>
            </a:endParaRPr>
          </a:p>
        </p:txBody>
      </p:sp>
      <p:sp>
        <p:nvSpPr>
          <p:cNvPr id="23" name="Rectangle 2"/>
          <p:cNvSpPr>
            <a:spLocks noChangeArrowheads="1"/>
          </p:cNvSpPr>
          <p:nvPr/>
        </p:nvSpPr>
        <p:spPr bwMode="auto">
          <a:xfrm>
            <a:off x="3273419" y="1767779"/>
            <a:ext cx="2078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002060"/>
                </a:solidFill>
                <a:latin typeface="微软雅黑" panose="020B0503020204020204" charset="-122"/>
                <a:ea typeface="微软雅黑" panose="020B0503020204020204" charset="-122"/>
              </a:rPr>
              <a:t>显式正则化</a:t>
            </a:r>
          </a:p>
        </p:txBody>
      </p:sp>
      <p:sp>
        <p:nvSpPr>
          <p:cNvPr id="24" name="Rectangle 2"/>
          <p:cNvSpPr>
            <a:spLocks noChangeArrowheads="1"/>
          </p:cNvSpPr>
          <p:nvPr/>
        </p:nvSpPr>
        <p:spPr bwMode="auto">
          <a:xfrm>
            <a:off x="3325934" y="3961196"/>
            <a:ext cx="2078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002060"/>
                </a:solidFill>
                <a:latin typeface="微软雅黑" panose="020B0503020204020204" charset="-122"/>
                <a:ea typeface="微软雅黑" panose="020B0503020204020204" charset="-122"/>
              </a:rPr>
              <a:t>隐式正则化</a:t>
            </a:r>
          </a:p>
        </p:txBody>
      </p:sp>
      <p:sp>
        <p:nvSpPr>
          <p:cNvPr id="25" name="Rectangle 2"/>
          <p:cNvSpPr>
            <a:spLocks noChangeArrowheads="1"/>
          </p:cNvSpPr>
          <p:nvPr/>
        </p:nvSpPr>
        <p:spPr bwMode="auto">
          <a:xfrm>
            <a:off x="1465386" y="981364"/>
            <a:ext cx="54973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002060"/>
                </a:solidFill>
                <a:latin typeface="微软雅黑" panose="020B0503020204020204" charset="-122"/>
                <a:ea typeface="微软雅黑" panose="020B0503020204020204" charset="-122"/>
              </a:rPr>
              <a:t>正则化决定模型在何种问题可以泛化好</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61011" y="226342"/>
            <a:ext cx="1088466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Picture of deep learning</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with</a:t>
            </a:r>
            <a:r>
              <a:rPr kumimoji="0" lang="zh-CN" altLang="en-US" sz="36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 </a:t>
            </a:r>
            <a:r>
              <a:rPr kumimoji="0" lang="en-US" altLang="zh-CN" sz="36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implicit bias</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 name="Group 30"/>
          <p:cNvGrpSpPr/>
          <p:nvPr/>
        </p:nvGrpSpPr>
        <p:grpSpPr>
          <a:xfrm>
            <a:off x="2464191" y="1235348"/>
            <a:ext cx="8461733" cy="5251399"/>
            <a:chOff x="2464191" y="1235348"/>
            <a:chExt cx="8461733" cy="5251399"/>
          </a:xfrm>
        </p:grpSpPr>
        <p:sp>
          <p:nvSpPr>
            <p:cNvPr id="8" name="Rectangle 7"/>
            <p:cNvSpPr/>
            <p:nvPr/>
          </p:nvSpPr>
          <p:spPr>
            <a:xfrm>
              <a:off x="2464191" y="1235348"/>
              <a:ext cx="8461733" cy="52513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p:cNvSpPr/>
            <p:nvPr/>
          </p:nvSpPr>
          <p:spPr>
            <a:xfrm>
              <a:off x="4373880" y="1615440"/>
              <a:ext cx="6380479" cy="463296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p:cNvSpPr/>
            <p:nvPr/>
          </p:nvSpPr>
          <p:spPr>
            <a:xfrm>
              <a:off x="5590486" y="2958870"/>
              <a:ext cx="3472412" cy="2509659"/>
            </a:xfrm>
            <a:prstGeom prst="ellipse">
              <a:avLst/>
            </a:prstGeom>
            <a:solidFill>
              <a:srgbClr val="00F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 name="Connector: Curved 7"/>
            <p:cNvCxnSpPr>
              <a:stCxn id="11" idx="6"/>
              <a:endCxn id="13" idx="0"/>
            </p:cNvCxnSpPr>
            <p:nvPr/>
          </p:nvCxnSpPr>
          <p:spPr>
            <a:xfrm>
              <a:off x="4593954" y="2269801"/>
              <a:ext cx="2308705" cy="79178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414976" y="2183968"/>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6813170" y="3061587"/>
              <a:ext cx="178978" cy="1716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2916577" y="5584578"/>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Parameter space</a:t>
              </a:r>
            </a:p>
          </p:txBody>
        </p:sp>
        <p:sp>
          <p:nvSpPr>
            <p:cNvPr id="20" name="Rectangle 19"/>
            <p:cNvSpPr/>
            <p:nvPr/>
          </p:nvSpPr>
          <p:spPr>
            <a:xfrm>
              <a:off x="6302067" y="5430985"/>
              <a:ext cx="299679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Global minima</a:t>
              </a:r>
            </a:p>
          </p:txBody>
        </p:sp>
        <p:sp>
          <p:nvSpPr>
            <p:cNvPr id="28" name="TextBox 27"/>
            <p:cNvSpPr txBox="1"/>
            <p:nvPr/>
          </p:nvSpPr>
          <p:spPr>
            <a:xfrm>
              <a:off x="6381509" y="3147420"/>
              <a:ext cx="1750077"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Low frequency interpolations</a:t>
              </a:r>
            </a:p>
          </p:txBody>
        </p:sp>
      </p:grpSp>
      <p:sp>
        <p:nvSpPr>
          <p:cNvPr id="30" name="TextBox 29"/>
          <p:cNvSpPr txBox="1"/>
          <p:nvPr/>
        </p:nvSpPr>
        <p:spPr>
          <a:xfrm>
            <a:off x="340196" y="2958870"/>
            <a:ext cx="2552982"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loss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initialization  dynamics</a:t>
            </a:r>
          </a:p>
        </p:txBody>
      </p:sp>
      <p:sp>
        <p:nvSpPr>
          <p:cNvPr id="2" name="矩形 1"/>
          <p:cNvSpPr/>
          <p:nvPr/>
        </p:nvSpPr>
        <p:spPr>
          <a:xfrm>
            <a:off x="7291352" y="2958870"/>
            <a:ext cx="45719" cy="247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918200" y="3916680"/>
            <a:ext cx="1137186" cy="646331"/>
          </a:xfrm>
          <a:prstGeom prst="rect">
            <a:avLst/>
          </a:prstGeom>
          <a:noFill/>
        </p:spPr>
        <p:txBody>
          <a:bodyPr wrap="square" rtlCol="0">
            <a:spAutoFit/>
          </a:bodyPr>
          <a:lstStyle/>
          <a:p>
            <a:r>
              <a:rPr lang="en-US" altLang="zh-CN" b="1" dirty="0"/>
              <a:t>Linear regime</a:t>
            </a:r>
            <a:endParaRPr lang="zh-CN" altLang="en-US" b="1" dirty="0"/>
          </a:p>
        </p:txBody>
      </p:sp>
      <p:sp>
        <p:nvSpPr>
          <p:cNvPr id="24" name="文本框 23"/>
          <p:cNvSpPr txBox="1"/>
          <p:nvPr/>
        </p:nvSpPr>
        <p:spPr>
          <a:xfrm>
            <a:off x="7620824" y="3931920"/>
            <a:ext cx="1359616" cy="646331"/>
          </a:xfrm>
          <a:prstGeom prst="rect">
            <a:avLst/>
          </a:prstGeom>
          <a:noFill/>
        </p:spPr>
        <p:txBody>
          <a:bodyPr wrap="square" rtlCol="0">
            <a:spAutoFit/>
          </a:bodyPr>
          <a:lstStyle/>
          <a:p>
            <a:r>
              <a:rPr lang="en-US" altLang="zh-CN" b="1" dirty="0"/>
              <a:t>Non-Linear regime</a:t>
            </a:r>
            <a:endParaRPr lang="zh-CN" altLang="en-US" b="1" dirty="0"/>
          </a:p>
        </p:txBody>
      </p:sp>
      <p:sp>
        <p:nvSpPr>
          <p:cNvPr id="25" name="文本框 24"/>
          <p:cNvSpPr txBox="1"/>
          <p:nvPr/>
        </p:nvSpPr>
        <p:spPr>
          <a:xfrm>
            <a:off x="6129205" y="4514335"/>
            <a:ext cx="1137186" cy="646331"/>
          </a:xfrm>
          <a:prstGeom prst="rect">
            <a:avLst/>
          </a:prstGeom>
          <a:noFill/>
        </p:spPr>
        <p:txBody>
          <a:bodyPr wrap="square" rtlCol="0">
            <a:spAutoFit/>
          </a:bodyPr>
          <a:lstStyle/>
          <a:p>
            <a:r>
              <a:rPr lang="en-US" altLang="zh-CN" b="1" dirty="0"/>
              <a:t>Nearest</a:t>
            </a:r>
          </a:p>
          <a:p>
            <a:r>
              <a:rPr lang="en-US" altLang="zh-CN" b="1" dirty="0"/>
              <a:t>solution</a:t>
            </a:r>
            <a:endParaRPr lang="zh-CN" altLang="en-US" b="1" dirty="0"/>
          </a:p>
        </p:txBody>
      </p:sp>
      <p:sp>
        <p:nvSpPr>
          <p:cNvPr id="26" name="文本框 25"/>
          <p:cNvSpPr txBox="1"/>
          <p:nvPr/>
        </p:nvSpPr>
        <p:spPr>
          <a:xfrm>
            <a:off x="7362032" y="4584929"/>
            <a:ext cx="1489973" cy="369332"/>
          </a:xfrm>
          <a:prstGeom prst="rect">
            <a:avLst/>
          </a:prstGeom>
          <a:noFill/>
        </p:spPr>
        <p:txBody>
          <a:bodyPr wrap="square" rtlCol="0">
            <a:spAutoFit/>
          </a:bodyPr>
          <a:lstStyle/>
          <a:p>
            <a:r>
              <a:rPr lang="en-US" altLang="zh-CN" b="1" dirty="0"/>
              <a:t>Condensation</a:t>
            </a:r>
            <a:endParaRPr lang="zh-CN" altLang="en-US" b="1"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6054"/>
    </mc:Choice>
    <mc:Fallback xmlns="">
      <p:transition spd="slow" advTm="9605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6" name="矩形 5"/>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028819" y="-6066"/>
            <a:ext cx="1553630" cy="1569660"/>
          </a:xfrm>
          <a:prstGeom prst="rect">
            <a:avLst/>
          </a:prstGeom>
          <a:solidFill>
            <a:schemeClr val="tx2"/>
          </a:solidFill>
        </p:spPr>
        <p:txBody>
          <a:bodyPr wrap="none">
            <a:spAutoFit/>
          </a:bodyPr>
          <a:lstStyle/>
          <a:p>
            <a:pPr lvl="0" algn="ctr"/>
            <a:r>
              <a:rPr lang="en-US" altLang="zh-CN" sz="9600" b="1" dirty="0">
                <a:solidFill>
                  <a:schemeClr val="bg1"/>
                </a:solidFill>
                <a:latin typeface="Arial" panose="020B0604020202020204" pitchFamily="34" charset="0"/>
                <a:ea typeface="微软雅黑" panose="020B0503020204020204" charset="-122"/>
              </a:rPr>
              <a:t>01</a:t>
            </a:r>
            <a:endParaRPr lang="zh-CN" altLang="en-US" sz="9600" b="1" dirty="0">
              <a:solidFill>
                <a:schemeClr val="bg1"/>
              </a:solidFill>
              <a:latin typeface="Arial" panose="020B0604020202020204" pitchFamily="34" charset="0"/>
              <a:ea typeface="微软雅黑" panose="020B0503020204020204" charset="-122"/>
            </a:endParaRPr>
          </a:p>
        </p:txBody>
      </p:sp>
      <p:sp>
        <p:nvSpPr>
          <p:cNvPr id="8" name="矩形 7"/>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p:cNvSpPr/>
          <p:nvPr/>
        </p:nvSpPr>
        <p:spPr>
          <a:xfrm>
            <a:off x="1972442" y="2214264"/>
            <a:ext cx="3666389" cy="707886"/>
          </a:xfrm>
          <a:prstGeom prst="rect">
            <a:avLst/>
          </a:prstGeom>
        </p:spPr>
        <p:txBody>
          <a:bodyPr wrap="none">
            <a:spAutoFit/>
          </a:bodyPr>
          <a:lstStyle/>
          <a:p>
            <a:pPr algn="ctr"/>
            <a:r>
              <a:rPr lang="en-US" altLang="zh-CN" sz="4000" b="1">
                <a:solidFill>
                  <a:srgbClr val="C8161E"/>
                </a:solidFill>
                <a:latin typeface="Arial" panose="020B0604020202020204" pitchFamily="34" charset="0"/>
                <a:ea typeface="微软雅黑" panose="020B0503020204020204" charset="-122"/>
                <a:cs typeface="+mj-cs"/>
              </a:rPr>
              <a:t>Data statistics</a:t>
            </a:r>
            <a:endParaRPr lang="zh-CN" altLang="en-US" dirty="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873202" y="0"/>
            <a:ext cx="7865535" cy="620712"/>
          </a:xfrm>
        </p:spPr>
        <p:txBody>
          <a:bodyPr/>
          <a:lstStyle/>
          <a:p>
            <a:r>
              <a:rPr lang="en-US" dirty="0">
                <a:solidFill>
                  <a:schemeClr val="tx2"/>
                </a:solidFill>
              </a:rPr>
              <a:t>Simple bias in practice</a:t>
            </a:r>
          </a:p>
        </p:txBody>
      </p:sp>
      <p:sp>
        <p:nvSpPr>
          <p:cNvPr id="3" name="标题 1"/>
          <p:cNvSpPr txBox="1"/>
          <p:nvPr/>
        </p:nvSpPr>
        <p:spPr>
          <a:xfrm>
            <a:off x="799903" y="796182"/>
            <a:ext cx="4166695" cy="98529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dirty="0"/>
              <a:t>Frequency</a:t>
            </a:r>
            <a:r>
              <a:rPr lang="zh-CN" altLang="en-US" dirty="0"/>
              <a:t> </a:t>
            </a:r>
            <a:r>
              <a:rPr lang="en-US" altLang="zh-CN" dirty="0"/>
              <a:t>Principle</a:t>
            </a:r>
            <a:r>
              <a:rPr lang="zh-CN" altLang="en-US" dirty="0"/>
              <a:t> </a:t>
            </a:r>
            <a:r>
              <a:rPr lang="zh-CN" altLang="en-US" sz="2400" dirty="0"/>
              <a:t>（频率原则）</a:t>
            </a:r>
            <a:endParaRPr lang="en-US"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73167" y="2033670"/>
            <a:ext cx="4691685" cy="3499456"/>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5546" y="2387441"/>
            <a:ext cx="5822528" cy="2679146"/>
          </a:xfrm>
          <a:prstGeom prst="rect">
            <a:avLst/>
          </a:prstGeom>
        </p:spPr>
      </p:pic>
      <p:sp>
        <p:nvSpPr>
          <p:cNvPr id="6" name="标题 1"/>
          <p:cNvSpPr txBox="1"/>
          <p:nvPr/>
        </p:nvSpPr>
        <p:spPr>
          <a:xfrm>
            <a:off x="7543477" y="796182"/>
            <a:ext cx="3006665" cy="98529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altLang="zh-CN" dirty="0"/>
              <a:t>Condensation</a:t>
            </a:r>
          </a:p>
          <a:p>
            <a:pPr algn="ctr"/>
            <a:r>
              <a:rPr lang="zh-CN" altLang="en-US" sz="2400" dirty="0"/>
              <a:t>（参数凝聚）</a:t>
            </a:r>
            <a:endParaRPr lang="en-US" sz="2400" dirty="0"/>
          </a:p>
        </p:txBody>
      </p:sp>
      <p:sp>
        <p:nvSpPr>
          <p:cNvPr id="7" name="标题 1"/>
          <p:cNvSpPr txBox="1"/>
          <p:nvPr/>
        </p:nvSpPr>
        <p:spPr>
          <a:xfrm>
            <a:off x="553006" y="5276021"/>
            <a:ext cx="4166695" cy="608747"/>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altLang="zh-CN" sz="2400" dirty="0">
                <a:solidFill>
                  <a:schemeClr val="tx2"/>
                </a:solidFill>
              </a:rPr>
              <a:t>Low-frequency</a:t>
            </a:r>
            <a:r>
              <a:rPr lang="zh-CN" altLang="en-US" sz="2400" dirty="0">
                <a:solidFill>
                  <a:schemeClr val="tx2"/>
                </a:solidFill>
              </a:rPr>
              <a:t> </a:t>
            </a:r>
            <a:r>
              <a:rPr lang="en-US" altLang="zh-CN" sz="2400" dirty="0">
                <a:solidFill>
                  <a:schemeClr val="tx2"/>
                </a:solidFill>
              </a:rPr>
              <a:t>bias</a:t>
            </a:r>
            <a:endParaRPr lang="en-US" sz="2400" dirty="0">
              <a:solidFill>
                <a:schemeClr val="tx2"/>
              </a:solidFill>
            </a:endParaRPr>
          </a:p>
        </p:txBody>
      </p:sp>
      <p:sp>
        <p:nvSpPr>
          <p:cNvPr id="8" name="标题 1"/>
          <p:cNvSpPr txBox="1"/>
          <p:nvPr/>
        </p:nvSpPr>
        <p:spPr>
          <a:xfrm>
            <a:off x="6963461" y="5276021"/>
            <a:ext cx="4540498" cy="608747"/>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algn="ctr"/>
            <a:r>
              <a:rPr lang="en-US" altLang="zh-CN" sz="2400" dirty="0">
                <a:solidFill>
                  <a:schemeClr val="tx2"/>
                </a:solidFill>
              </a:rPr>
              <a:t>Few effective neurons</a:t>
            </a:r>
            <a:endParaRPr lang="en-US" sz="2400" dirty="0">
              <a:solidFill>
                <a:schemeClr val="tx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560" y="2028700"/>
            <a:ext cx="10052879" cy="1060855"/>
          </a:xfrm>
        </p:spPr>
        <p:txBody>
          <a:bodyPr/>
          <a:lstStyle/>
          <a:p>
            <a:r>
              <a:rPr lang="zh-CN" altLang="en-US">
                <a:latin typeface="Arial" panose="020B0604020202020204" pitchFamily="34" charset="0"/>
                <a:ea typeface="微软雅黑" panose="020B0503020204020204" charset="-122"/>
              </a:rPr>
              <a:t>现象驱动的理论研究</a:t>
            </a:r>
            <a:br>
              <a:rPr lang="zh-CN" altLang="en-US">
                <a:latin typeface="Arial" panose="020B0604020202020204" pitchFamily="34" charset="0"/>
                <a:ea typeface="微软雅黑" panose="020B0503020204020204" charset="-122"/>
              </a:rPr>
            </a:br>
            <a:r>
              <a:rPr lang="en-US" altLang="zh-CN">
                <a:latin typeface="Arial" panose="020B0604020202020204" pitchFamily="34" charset="0"/>
                <a:ea typeface="微软雅黑" panose="020B0503020204020204" charset="-122"/>
              </a:rPr>
              <a:t>Artificial Neural Science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308938" y="60317"/>
            <a:ext cx="8870950" cy="573088"/>
          </a:xfrm>
        </p:spPr>
        <p:txBody>
          <a:bodyPr>
            <a:normAutofit/>
          </a:bodyPr>
          <a:lstStyle/>
          <a:p>
            <a:pPr algn="ctr"/>
            <a:r>
              <a:rPr kumimoji="1" lang="zh-CN" altLang="en-US" dirty="0">
                <a:solidFill>
                  <a:schemeClr val="tx1"/>
                </a:solidFill>
                <a:latin typeface="微软雅黑" panose="020B0503020204020204" charset="-122"/>
                <a:ea typeface="微软雅黑" panose="020B0503020204020204" charset="-122"/>
              </a:rPr>
              <a:t>“平平无奇”的深度神经网络（</a:t>
            </a:r>
            <a:r>
              <a:rPr kumimoji="1" lang="en-US" altLang="zh-CN" dirty="0">
                <a:solidFill>
                  <a:schemeClr val="tx1"/>
                </a:solidFill>
                <a:latin typeface="微软雅黑" panose="020B0503020204020204" charset="-122"/>
                <a:ea typeface="微软雅黑" panose="020B0503020204020204" charset="-122"/>
              </a:rPr>
              <a:t>DNN</a:t>
            </a:r>
            <a:r>
              <a:rPr kumimoji="1" lang="zh-CN" altLang="en-US" dirty="0">
                <a:solidFill>
                  <a:schemeClr val="tx1"/>
                </a:solidFill>
                <a:latin typeface="微软雅黑" panose="020B0503020204020204" charset="-122"/>
                <a:ea typeface="微软雅黑" panose="020B0503020204020204" charset="-122"/>
              </a:rPr>
              <a:t>）</a:t>
            </a:r>
          </a:p>
        </p:txBody>
      </p:sp>
      <p:pic>
        <p:nvPicPr>
          <p:cNvPr id="1026" name="Picture 2" descr="What are Neural Networks? | IBM"/>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72384" y="1379505"/>
            <a:ext cx="5500688" cy="39068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17248" y="6348654"/>
            <a:ext cx="616183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https://www.ibm.com/cloud/learn/neural-networks</a:t>
            </a:r>
          </a:p>
        </p:txBody>
      </p:sp>
      <p:pic>
        <p:nvPicPr>
          <p:cNvPr id="5" name="图片 4"/>
          <p:cNvPicPr>
            <a:picLocks noChangeAspect="1"/>
          </p:cNvPicPr>
          <p:nvPr/>
        </p:nvPicPr>
        <p:blipFill>
          <a:blip r:embed="rId3"/>
          <a:stretch>
            <a:fillRect/>
          </a:stretch>
        </p:blipFill>
        <p:spPr>
          <a:xfrm>
            <a:off x="5744413" y="3716923"/>
            <a:ext cx="3506296" cy="50710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6100970" y="1970807"/>
                <a:ext cx="2732601" cy="4895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ctrlPr>
                        </m:sSub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𝑓</m:t>
                          </m:r>
                        </m:e>
                        <m:sub>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𝜃</m:t>
                          </m:r>
                        </m:sub>
                      </m:sSub>
                      <m:d>
                        <m:d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ctrlPr>
                        </m:d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𝑥</m:t>
                          </m:r>
                        </m:e>
                      </m:d>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cs typeface="+mn-cs"/>
                        </a:rPr>
                        <m:t>:</m:t>
                      </m:r>
                      <m:sSup>
                        <m:sSup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ctrlPr>
                        </m:sSup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ℝ</m:t>
                          </m:r>
                        </m:e>
                        <m:sup>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𝑑</m:t>
                          </m:r>
                        </m:sup>
                      </m:sSup>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m:t>
                      </m:r>
                      <m:sSup>
                        <m:sSup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ctrlPr>
                        </m:sSup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ℝ</m:t>
                          </m:r>
                        </m:e>
                        <m:sup>
                          <m:sSup>
                            <m:sSupPr>
                              <m:ctrlP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ctrlPr>
                            </m:sSupPr>
                            <m:e>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𝑑</m:t>
                              </m:r>
                            </m:e>
                            <m:sup>
                              <m:r>
                                <a:rPr kumimoji="1" lang="en-US" altLang="zh-CN" sz="2800" b="0" i="1" u="none" strike="noStrike" kern="1200" cap="none" spc="0" normalizeH="0" baseline="0" noProof="0" dirty="0">
                                  <a:ln>
                                    <a:noFill/>
                                  </a:ln>
                                  <a:solidFill>
                                    <a:srgbClr val="B61616"/>
                                  </a:solidFill>
                                  <a:effectLst/>
                                  <a:uLnTx/>
                                  <a:uFillTx/>
                                  <a:latin typeface="Cambria Math" panose="02040503050406030204" pitchFamily="18" charset="0"/>
                                  <a:ea typeface="Cambria Math" panose="02040503050406030204" pitchFamily="18" charset="0"/>
                                  <a:cs typeface="+mn-cs"/>
                                </a:rPr>
                                <m:t>′</m:t>
                              </m:r>
                            </m:sup>
                          </m:sSup>
                        </m:sup>
                      </m:sSup>
                    </m:oMath>
                  </m:oMathPara>
                </a14:m>
                <a:endParaRPr kumimoji="1" lang="zh-CN" altLang="en-US" sz="18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00970" y="1970807"/>
                <a:ext cx="2732601" cy="489558"/>
              </a:xfrm>
              <a:prstGeom prst="rect">
                <a:avLst/>
              </a:prstGeom>
              <a:blipFill rotWithShape="1">
                <a:blip r:embed="rId4"/>
                <a:stretch>
                  <a:fillRect l="-19" t="-82" r="3" b="77"/>
                </a:stretch>
              </a:blipFill>
            </p:spPr>
            <p:txBody>
              <a:bodyPr/>
              <a:lstStyle/>
              <a:p>
                <a:r>
                  <a:rPr lang="zh-CN" altLang="en-US">
                    <a:noFill/>
                  </a:rPr>
                  <a:t> </a:t>
                </a:r>
              </a:p>
            </p:txBody>
          </p:sp>
        </mc:Fallback>
      </mc:AlternateContent>
      <p:grpSp>
        <p:nvGrpSpPr>
          <p:cNvPr id="12" name="组合 11"/>
          <p:cNvGrpSpPr/>
          <p:nvPr/>
        </p:nvGrpSpPr>
        <p:grpSpPr>
          <a:xfrm>
            <a:off x="5906676" y="2950451"/>
            <a:ext cx="3190645" cy="574183"/>
            <a:chOff x="5521423" y="3002978"/>
            <a:chExt cx="3419573" cy="571500"/>
          </a:xfrm>
        </p:grpSpPr>
        <p:pic>
          <p:nvPicPr>
            <p:cNvPr id="10" name="图片 9"/>
            <p:cNvPicPr>
              <a:picLocks noChangeAspect="1"/>
            </p:cNvPicPr>
            <p:nvPr/>
          </p:nvPicPr>
          <p:blipFill>
            <a:blip r:embed="rId5"/>
            <a:stretch>
              <a:fillRect/>
            </a:stretch>
          </p:blipFill>
          <p:spPr>
            <a:xfrm>
              <a:off x="6096196" y="3002978"/>
              <a:ext cx="2844800" cy="571500"/>
            </a:xfrm>
            <a:prstGeom prst="rect">
              <a:avLst/>
            </a:prstGeom>
          </p:spPr>
        </p:pic>
        <p:pic>
          <p:nvPicPr>
            <p:cNvPr id="11" name="图片 10"/>
            <p:cNvPicPr>
              <a:picLocks noChangeAspect="1"/>
            </p:cNvPicPr>
            <p:nvPr/>
          </p:nvPicPr>
          <p:blipFill>
            <a:blip r:embed="rId6"/>
            <a:stretch>
              <a:fillRect/>
            </a:stretch>
          </p:blipFill>
          <p:spPr>
            <a:xfrm>
              <a:off x="5521423" y="3110374"/>
              <a:ext cx="584200" cy="330200"/>
            </a:xfrm>
            <a:prstGeom prst="rect">
              <a:avLst/>
            </a:prstGeom>
          </p:spPr>
        </p:pic>
      </p:grpSp>
      <p:pic>
        <p:nvPicPr>
          <p:cNvPr id="14" name="图片 13"/>
          <p:cNvPicPr>
            <a:picLocks noChangeAspect="1"/>
          </p:cNvPicPr>
          <p:nvPr/>
        </p:nvPicPr>
        <p:blipFill>
          <a:blip r:embed="rId7"/>
          <a:stretch>
            <a:fillRect/>
          </a:stretch>
        </p:blipFill>
        <p:spPr>
          <a:xfrm>
            <a:off x="6451765" y="4386848"/>
            <a:ext cx="1823628" cy="385114"/>
          </a:xfrm>
          <a:prstGeom prst="rect">
            <a:avLst/>
          </a:prstGeom>
        </p:spPr>
      </p:pic>
      <p:pic>
        <p:nvPicPr>
          <p:cNvPr id="2050" name="Picture 2" descr="https://gimg2.baidu.com/image_search/src=http%3A%2F%2Fc-ssl.duitang.com%2Fuploads%2Fitem%2F201708%2F11%2F20170811232330_L4vMt.jpeg&amp;refer=http%3A%2F%2Fc-ssl.duitang.com&amp;app=2002&amp;size=f9999,10000&amp;q=a80&amp;n=0&amp;g=0n&amp;fmt=auto?sec=1690938810&amp;t=9e24b7a76af34e76ef3efa2287d5e8b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88672" y="4070165"/>
            <a:ext cx="2663118" cy="27275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p:cNvSpPr txBox="1"/>
              <p:nvPr/>
            </p:nvSpPr>
            <p:spPr>
              <a:xfrm>
                <a:off x="9633615" y="1597365"/>
                <a:ext cx="2308922"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FF"/>
                    </a:solidFill>
                    <a:effectLst/>
                    <a:uLnTx/>
                    <a:uFillTx/>
                    <a:latin typeface="Book Antiqua" panose="02040602050305030304"/>
                    <a:ea typeface="黑体" panose="02010609060101010101" charset="-122"/>
                    <a:cs typeface="+mn-cs"/>
                  </a:rPr>
                  <a:t>It powers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FF"/>
                    </a:solidFill>
                    <a:effectLst/>
                    <a:uLnTx/>
                    <a:uFillTx/>
                    <a:latin typeface="Book Antiqua" panose="02040602050305030304"/>
                    <a:ea typeface="黑体" panose="02010609060101010101" charset="-122"/>
                    <a:cs typeface="+mn-cs"/>
                  </a:rPr>
                  <a:t>AlphaGo, </a:t>
                </a:r>
                <a:r>
                  <a:rPr kumimoji="0" lang="en-US" altLang="zh-CN" sz="2800" b="1" i="0" u="none" strike="noStrike" kern="1200" cap="none" spc="0" normalizeH="0" baseline="0" noProof="0" dirty="0" err="1">
                    <a:ln>
                      <a:noFill/>
                    </a:ln>
                    <a:solidFill>
                      <a:srgbClr val="0000FF"/>
                    </a:solidFill>
                    <a:effectLst/>
                    <a:uLnTx/>
                    <a:uFillTx/>
                    <a:latin typeface="Book Antiqua" panose="02040602050305030304"/>
                    <a:ea typeface="黑体" panose="02010609060101010101" charset="-122"/>
                    <a:cs typeface="+mn-cs"/>
                  </a:rPr>
                  <a:t>AlphaFold</a:t>
                </a:r>
                <a:r>
                  <a:rPr kumimoji="0" lang="en-US" altLang="zh-CN" sz="2800" b="1" i="0" u="none" strike="noStrike" kern="1200" cap="none" spc="0" normalizeH="0" baseline="0" noProof="0" dirty="0">
                    <a:ln>
                      <a:noFill/>
                    </a:ln>
                    <a:solidFill>
                      <a:srgbClr val="0000FF"/>
                    </a:solidFill>
                    <a:effectLst/>
                    <a:uLnTx/>
                    <a:uFillTx/>
                    <a:latin typeface="Book Antiqua" panose="02040602050305030304"/>
                    <a:ea typeface="黑体" panose="02010609060101010101" charset="-122"/>
                    <a:cs typeface="+mn-cs"/>
                  </a:rPr>
                  <a: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FF"/>
                    </a:solidFill>
                    <a:effectLst/>
                    <a:uLnTx/>
                    <a:uFillTx/>
                    <a:latin typeface="Book Antiqua" panose="02040602050305030304"/>
                    <a:ea typeface="黑体" panose="02010609060101010101" charset="-122"/>
                    <a:cs typeface="+mn-cs"/>
                  </a:rPr>
                  <a:t>GPT4,</a:t>
                </a:r>
              </a:p>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srgbClr val="0000FF"/>
                          </a:solidFill>
                          <a:effectLst/>
                          <a:uLnTx/>
                          <a:uFillTx/>
                          <a:latin typeface="Cambria Math" panose="02040503050406030204" pitchFamily="18" charset="0"/>
                          <a:cs typeface="+mn-cs"/>
                        </a:rPr>
                        <m:t>⋯</m:t>
                      </m:r>
                    </m:oMath>
                  </m:oMathPara>
                </a14:m>
                <a:endParaRPr kumimoji="0" lang="zh-CN" altLang="en-US" sz="2800" b="1"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9633615" y="1597365"/>
                <a:ext cx="2308922" cy="2246769"/>
              </a:xfrm>
              <a:prstGeom prst="rect">
                <a:avLst/>
              </a:prstGeom>
              <a:blipFill rotWithShape="1">
                <a:blip r:embed="rId9"/>
                <a:stretch>
                  <a:fillRect l="-1" t="-15" r="4" b="2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神经网络越来越大</a:t>
            </a:r>
            <a:endParaRPr lang="en-US" altLang="zh-CN" dirty="0"/>
          </a:p>
        </p:txBody>
      </p:sp>
      <p:pic>
        <p:nvPicPr>
          <p:cNvPr id="3" name="图片 2"/>
          <p:cNvPicPr>
            <a:picLocks noChangeAspect="1"/>
          </p:cNvPicPr>
          <p:nvPr/>
        </p:nvPicPr>
        <p:blipFill>
          <a:blip r:embed="rId2"/>
          <a:stretch>
            <a:fillRect/>
          </a:stretch>
        </p:blipFill>
        <p:spPr>
          <a:xfrm>
            <a:off x="4752320" y="960783"/>
            <a:ext cx="7313785" cy="4592377"/>
          </a:xfrm>
          <a:prstGeom prst="rect">
            <a:avLst/>
          </a:prstGeom>
        </p:spPr>
      </p:pic>
      <p:sp>
        <p:nvSpPr>
          <p:cNvPr id="7" name="文本框 6"/>
          <p:cNvSpPr txBox="1"/>
          <p:nvPr/>
        </p:nvSpPr>
        <p:spPr>
          <a:xfrm>
            <a:off x="5595488" y="5553160"/>
            <a:ext cx="635134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Guillaume Hocquet. Class Incremental Continual Learning in Deep Neural Networks. Université Paris-Saclay, 2021</a:t>
            </a:r>
          </a:p>
        </p:txBody>
      </p:sp>
      <p:pic>
        <p:nvPicPr>
          <p:cNvPr id="8" name="图片 7"/>
          <p:cNvPicPr>
            <a:picLocks noChangeAspect="1"/>
          </p:cNvPicPr>
          <p:nvPr/>
        </p:nvPicPr>
        <p:blipFill>
          <a:blip r:embed="rId3"/>
          <a:stretch>
            <a:fillRect/>
          </a:stretch>
        </p:blipFill>
        <p:spPr>
          <a:xfrm>
            <a:off x="484320" y="1010431"/>
            <a:ext cx="3662669" cy="4576890"/>
          </a:xfrm>
          <a:prstGeom prst="rect">
            <a:avLst/>
          </a:prstGeom>
        </p:spPr>
      </p:pic>
      <p:sp>
        <p:nvSpPr>
          <p:cNvPr id="9" name="文本框 8"/>
          <p:cNvSpPr txBox="1"/>
          <p:nvPr/>
        </p:nvSpPr>
        <p:spPr>
          <a:xfrm>
            <a:off x="975808" y="5737826"/>
            <a:ext cx="30317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err="1">
                <a:ln>
                  <a:noFill/>
                </a:ln>
                <a:solidFill>
                  <a:srgbClr val="242C2D"/>
                </a:solidFill>
                <a:effectLst/>
                <a:uLnTx/>
                <a:uFillTx/>
                <a:latin typeface="Book Antiqua" panose="02040602050305030304"/>
                <a:ea typeface="黑体" panose="02010609060101010101" charset="-122"/>
                <a:cs typeface="+mn-cs"/>
              </a:rPr>
              <a:t>Suzana</a:t>
            </a:r>
            <a:r>
              <a:rPr kumimoji="0" lang="en-US" altLang="zh-CN" sz="12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a:t>
            </a:r>
            <a:r>
              <a:rPr kumimoji="0" lang="en-US" altLang="zh-CN" sz="1200" b="0" i="0" u="none" strike="noStrike" kern="1200" cap="none" spc="0" normalizeH="0" baseline="0" noProof="0" dirty="0" err="1">
                <a:ln>
                  <a:noFill/>
                </a:ln>
                <a:solidFill>
                  <a:srgbClr val="242C2D"/>
                </a:solidFill>
                <a:effectLst/>
                <a:uLnTx/>
                <a:uFillTx/>
                <a:latin typeface="Book Antiqua" panose="02040602050305030304"/>
                <a:ea typeface="黑体" panose="02010609060101010101" charset="-122"/>
                <a:cs typeface="+mn-cs"/>
              </a:rPr>
              <a:t>Herculano-Houzel</a:t>
            </a:r>
            <a:r>
              <a:rPr kumimoji="0" lang="en-US" altLang="zh-CN" sz="12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2009</a:t>
            </a:r>
            <a:endParaRPr kumimoji="0" lang="zh-CN" altLang="en-US" sz="12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为什么要发展理论</a:t>
            </a:r>
            <a:endParaRPr lang="en-US" altLang="zh-CN" dirty="0"/>
          </a:p>
        </p:txBody>
      </p:sp>
      <p:sp>
        <p:nvSpPr>
          <p:cNvPr id="5" name="内容占位符 4"/>
          <p:cNvSpPr>
            <a:spLocks noGrp="1"/>
          </p:cNvSpPr>
          <p:nvPr>
            <p:ph idx="1"/>
          </p:nvPr>
        </p:nvSpPr>
        <p:spPr/>
        <p:txBody>
          <a:bodyPr>
            <a:normAutofit/>
          </a:bodyPr>
          <a:lstStyle/>
          <a:p>
            <a:r>
              <a:rPr lang="zh-CN" altLang="en-US" dirty="0"/>
              <a:t>热力学第一定律：能量守恒</a:t>
            </a:r>
            <a:endParaRPr lang="en-US" altLang="zh-CN" dirty="0"/>
          </a:p>
          <a:p>
            <a:pPr lvl="1"/>
            <a:r>
              <a:rPr lang="zh-CN" altLang="en-US" dirty="0"/>
              <a:t>第一类永动机不可能，避免浪费精力</a:t>
            </a:r>
            <a:endParaRPr lang="en-US" altLang="zh-CN" dirty="0"/>
          </a:p>
          <a:p>
            <a:r>
              <a:rPr lang="zh-CN" altLang="en-US" dirty="0"/>
              <a:t>热力学第二定律：不可能从单一热源吸收能量，使之完全变为有用功而不产生其他影响。</a:t>
            </a:r>
            <a:endParaRPr lang="en-US" altLang="zh-CN" dirty="0"/>
          </a:p>
          <a:p>
            <a:pPr lvl="1"/>
            <a:r>
              <a:rPr lang="zh-CN" altLang="en-US" dirty="0"/>
              <a:t>第二类永动机不可能，避免浪费精力</a:t>
            </a:r>
            <a:endParaRPr lang="en-US" altLang="zh-CN" dirty="0"/>
          </a:p>
          <a:p>
            <a:r>
              <a:rPr lang="zh-CN" altLang="en-US" dirty="0"/>
              <a:t>化学</a:t>
            </a:r>
            <a:endParaRPr lang="en-US" altLang="zh-CN" dirty="0"/>
          </a:p>
          <a:p>
            <a:pPr lvl="1"/>
            <a:r>
              <a:rPr lang="zh-CN" altLang="en-US" dirty="0"/>
              <a:t>炼金术，把铜炼成金不可能，避免浪费精力</a:t>
            </a:r>
            <a:endParaRPr lang="en-US" altLang="zh-CN" dirty="0"/>
          </a:p>
          <a:p>
            <a:pPr lvl="1"/>
            <a:r>
              <a:rPr lang="zh-CN" altLang="en-US" dirty="0"/>
              <a:t>把木碳变成钻石 （高温高压）是可能的</a:t>
            </a:r>
            <a:endParaRPr lang="en-US" altLang="zh-CN" dirty="0"/>
          </a:p>
          <a:p>
            <a:r>
              <a:rPr lang="zh-CN" altLang="en-US" dirty="0"/>
              <a:t>理解</a:t>
            </a:r>
            <a:r>
              <a:rPr lang="en-US" altLang="zh-CN" dirty="0"/>
              <a:t>DNN</a:t>
            </a:r>
            <a:r>
              <a:rPr lang="zh-CN" altLang="en-US" dirty="0"/>
              <a:t>擅长什么和什么是困难的</a:t>
            </a:r>
            <a:endParaRPr lang="en-US" altLang="zh-CN" dirty="0"/>
          </a:p>
          <a:p>
            <a:pPr lvl="1"/>
            <a:r>
              <a:rPr lang="zh-CN" altLang="en-US" dirty="0"/>
              <a:t>例子：高频是困难的</a:t>
            </a:r>
            <a:endParaRPr lang="en-US" altLang="zh-CN" dirty="0"/>
          </a:p>
          <a:p>
            <a:pPr lvl="1"/>
            <a:r>
              <a:rPr lang="zh-CN" altLang="en-US" dirty="0"/>
              <a:t>问题：涌现是否一定要大模型、大数据 </a:t>
            </a:r>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2018397" y="-45081"/>
            <a:ext cx="7772400" cy="92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B61616"/>
                </a:solidFill>
                <a:effectLst/>
                <a:uLnTx/>
                <a:uFillTx/>
                <a:latin typeface="微软雅黑" panose="020B0503020204020204" charset="-122"/>
                <a:ea typeface="微软雅黑" panose="020B0503020204020204" charset="-122"/>
                <a:cs typeface="+mj-cs"/>
              </a:rPr>
              <a:t>DNN</a:t>
            </a:r>
            <a:r>
              <a:rPr kumimoji="0" lang="zh-CN" altLang="en-US" sz="3600" b="1" i="0" u="none" strike="noStrike" kern="1200" cap="none" spc="0" normalizeH="0" baseline="0" noProof="0" dirty="0">
                <a:ln>
                  <a:noFill/>
                </a:ln>
                <a:solidFill>
                  <a:srgbClr val="B61616"/>
                </a:solidFill>
                <a:effectLst/>
                <a:uLnTx/>
                <a:uFillTx/>
                <a:latin typeface="微软雅黑" panose="020B0503020204020204" charset="-122"/>
                <a:ea typeface="微软雅黑" panose="020B0503020204020204" charset="-122"/>
                <a:cs typeface="+mj-cs"/>
              </a:rPr>
              <a:t>理论研究现状</a:t>
            </a:r>
            <a:endParaRPr kumimoji="0" lang="en-US" altLang="zh-CN" sz="3600" b="1" i="0" u="none" strike="noStrike" kern="1200" cap="none" spc="0" normalizeH="0" baseline="0" noProof="0" dirty="0">
              <a:ln>
                <a:noFill/>
              </a:ln>
              <a:solidFill>
                <a:srgbClr val="B61616"/>
              </a:solidFill>
              <a:effectLst/>
              <a:uLnTx/>
              <a:uFillTx/>
              <a:latin typeface="微软雅黑" panose="020B0503020204020204" charset="-122"/>
              <a:ea typeface="微软雅黑" panose="020B0503020204020204" charset="-122"/>
              <a:cs typeface="+mj-cs"/>
            </a:endParaRPr>
          </a:p>
        </p:txBody>
      </p:sp>
      <p:sp>
        <p:nvSpPr>
          <p:cNvPr id="2" name="矩形 1"/>
          <p:cNvSpPr/>
          <p:nvPr/>
        </p:nvSpPr>
        <p:spPr>
          <a:xfrm>
            <a:off x="384726" y="6418920"/>
            <a:ext cx="45416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rPr>
              <a:t>https://www.sloww.co/blind-men-elephant/</a:t>
            </a:r>
          </a:p>
        </p:txBody>
      </p:sp>
      <p:pic>
        <p:nvPicPr>
          <p:cNvPr id="3" name="Picture 2" descr="The Blind Men and The Elephant: A Short Story about Perspective | Slo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72" y="1044841"/>
            <a:ext cx="5853125" cy="507537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287403" y="1686453"/>
            <a:ext cx="5853125"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Generalization at overparameterization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Frequency Principle (spectral bias)</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Condensation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Lazy training</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Double descent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Edge of stability</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Lottery ticket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a:t>
            </a:r>
          </a:p>
        </p:txBody>
      </p:sp>
      <p:sp>
        <p:nvSpPr>
          <p:cNvPr id="5" name="文本框 4"/>
          <p:cNvSpPr txBox="1"/>
          <p:nvPr/>
        </p:nvSpPr>
        <p:spPr>
          <a:xfrm>
            <a:off x="4490224" y="5397131"/>
            <a:ext cx="760768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如果我们是盲人，我们该怎么“摸象”？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2018397" y="-46926"/>
            <a:ext cx="7772400" cy="92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B61616"/>
                </a:solidFill>
                <a:effectLst/>
                <a:uLnTx/>
                <a:uFillTx/>
                <a:latin typeface="微软雅黑" panose="020B0503020204020204" charset="-122"/>
                <a:ea typeface="微软雅黑" panose="020B0503020204020204" charset="-122"/>
                <a:cs typeface="+mj-cs"/>
              </a:rPr>
              <a:t>正确的摸象姿势</a:t>
            </a:r>
            <a:endParaRPr kumimoji="0" lang="en-US" altLang="zh-CN" sz="3600" b="1" i="0" u="none" strike="noStrike" kern="1200" cap="none" spc="0" normalizeH="0" baseline="0" noProof="0" dirty="0">
              <a:ln>
                <a:noFill/>
              </a:ln>
              <a:solidFill>
                <a:srgbClr val="B61616"/>
              </a:solidFill>
              <a:effectLst/>
              <a:uLnTx/>
              <a:uFillTx/>
              <a:latin typeface="微软雅黑" panose="020B0503020204020204" charset="-122"/>
              <a:ea typeface="微软雅黑" panose="020B0503020204020204" charset="-122"/>
              <a:cs typeface="+mj-cs"/>
            </a:endParaRPr>
          </a:p>
        </p:txBody>
      </p:sp>
      <p:sp>
        <p:nvSpPr>
          <p:cNvPr id="2" name="矩形 1"/>
          <p:cNvSpPr/>
          <p:nvPr/>
        </p:nvSpPr>
        <p:spPr>
          <a:xfrm>
            <a:off x="384726" y="6418920"/>
            <a:ext cx="45416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rPr>
              <a:t>https://www.sloww.co/blind-men-elephant/</a:t>
            </a:r>
          </a:p>
        </p:txBody>
      </p:sp>
      <p:pic>
        <p:nvPicPr>
          <p:cNvPr id="3" name="Picture 2" descr="The Blind Men and The Elephant: A Short Story about Perspective | Slo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72" y="1044841"/>
            <a:ext cx="5853125" cy="507537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193310" y="1404172"/>
            <a:ext cx="585312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抵制：</a:t>
            </a:r>
            <a:endParaRPr kumimoji="0" lang="en-US" altLang="zh-CN" sz="28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对局部认识的夸大</a:t>
            </a:r>
            <a:endParaRPr kumimoji="0" lang="en-US" altLang="zh-CN" sz="2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不关心现象细节的理论</a:t>
            </a:r>
            <a:endParaRPr kumimoji="0" lang="en-US" altLang="zh-CN" sz="2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应该：</a:t>
            </a:r>
            <a:endParaRPr kumimoji="0" lang="en-US" altLang="zh-CN" sz="28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细究局部、关注整体、分辨主次，</a:t>
            </a:r>
            <a:endParaRPr kumimoji="0" lang="en-US" altLang="zh-CN" sz="2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以扎实的现象研究为基础建立理论。</a:t>
            </a:r>
            <a:endParaRPr kumimoji="0" lang="en-US" altLang="zh-CN" sz="2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
        <p:nvSpPr>
          <p:cNvPr id="6" name="文本框 5"/>
          <p:cNvSpPr txBox="1"/>
          <p:nvPr/>
        </p:nvSpPr>
        <p:spPr>
          <a:xfrm>
            <a:off x="5414019" y="4651617"/>
            <a:ext cx="6692733"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扎实的现象研究：</a:t>
            </a:r>
            <a:endParaRPr kumimoji="0" lang="en-US" altLang="zh-CN" sz="28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这是一堵墙 </a:t>
            </a:r>
            <a:r>
              <a:rPr kumimoji="0"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 </a:t>
            </a:r>
            <a:r>
              <a:rPr kumimoji="0" lang="zh-CN" altLang="en-US"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它中央的一部分大而厚实</a:t>
            </a:r>
            <a:endParaRPr kumimoji="0"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这是一根绳子 </a:t>
            </a:r>
            <a:r>
              <a:rPr kumimoji="0"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 </a:t>
            </a:r>
            <a:r>
              <a:rPr kumimoji="0" lang="zh-CN" altLang="en-US"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它后方的一部分又细又长</a:t>
            </a:r>
            <a:endParaRPr kumimoji="0"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这是一棵树 </a:t>
            </a:r>
            <a:r>
              <a:rPr kumimoji="0"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 </a:t>
            </a:r>
            <a:r>
              <a:rPr kumimoji="0" lang="zh-CN" altLang="en-US"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它下方有四根粗壮的柱形物支撑</a:t>
            </a:r>
            <a:endParaRPr kumimoji="0"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a:t>
            </a:r>
            <a:endParaRPr kumimoji="0" lang="zh-CN" altLang="en-US" sz="24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好的理论有哪些特点</a:t>
            </a:r>
          </a:p>
        </p:txBody>
      </p:sp>
      <p:sp>
        <p:nvSpPr>
          <p:cNvPr id="5" name="内容占位符 4"/>
          <p:cNvSpPr>
            <a:spLocks noGrp="1"/>
          </p:cNvSpPr>
          <p:nvPr>
            <p:ph idx="1"/>
          </p:nvPr>
        </p:nvSpPr>
        <p:spPr/>
        <p:txBody>
          <a:bodyPr>
            <a:normAutofit/>
          </a:bodyPr>
          <a:lstStyle/>
          <a:p>
            <a:r>
              <a:rPr lang="zh-CN" altLang="en-US" dirty="0"/>
              <a:t>基本条件：</a:t>
            </a:r>
            <a:endParaRPr lang="en-US" altLang="zh-CN" dirty="0"/>
          </a:p>
          <a:p>
            <a:pPr lvl="1"/>
            <a:r>
              <a:rPr lang="zh-CN" altLang="en-US" dirty="0"/>
              <a:t>问题重要：发现或者研究有趣的现象或者理论问题</a:t>
            </a:r>
            <a:endParaRPr lang="en-US" altLang="zh-CN" dirty="0"/>
          </a:p>
          <a:p>
            <a:pPr lvl="1"/>
            <a:r>
              <a:rPr lang="zh-CN" altLang="en-US" dirty="0"/>
              <a:t>可分析：简单到可以分析，但又复杂到可以对关心的现象或问题提供理解</a:t>
            </a:r>
            <a:endParaRPr lang="en-US" altLang="zh-CN" dirty="0"/>
          </a:p>
          <a:p>
            <a:pPr lvl="1"/>
            <a:r>
              <a:rPr lang="zh-CN" altLang="en-US" dirty="0"/>
              <a:t>可验证：可以被实验验证</a:t>
            </a:r>
            <a:endParaRPr lang="en-US" altLang="zh-CN" dirty="0"/>
          </a:p>
          <a:p>
            <a:r>
              <a:rPr lang="zh-CN" altLang="en-US" dirty="0"/>
              <a:t>高级条件</a:t>
            </a:r>
            <a:endParaRPr lang="en-US" altLang="zh-CN" dirty="0"/>
          </a:p>
          <a:p>
            <a:pPr lvl="1"/>
            <a:r>
              <a:rPr lang="zh-CN" altLang="en-US" dirty="0"/>
              <a:t>引出更多有意思的现象或者理论问题帮助我们更深入理解</a:t>
            </a:r>
            <a:endParaRPr lang="en-US" altLang="zh-CN" dirty="0"/>
          </a:p>
          <a:p>
            <a:pPr lvl="1"/>
            <a:r>
              <a:rPr lang="zh-CN" altLang="en-US" dirty="0"/>
              <a:t>指导实际算法的设计</a:t>
            </a:r>
            <a:endParaRPr lang="en-US" altLang="zh-CN" dirty="0"/>
          </a:p>
          <a:p>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89FF5-1BA3-F8F5-9F2B-4F550AE01D9C}"/>
              </a:ext>
            </a:extLst>
          </p:cNvPr>
          <p:cNvSpPr>
            <a:spLocks noGrp="1"/>
          </p:cNvSpPr>
          <p:nvPr>
            <p:ph type="title"/>
          </p:nvPr>
        </p:nvSpPr>
        <p:spPr>
          <a:xfrm>
            <a:off x="513322" y="3048010"/>
            <a:ext cx="11429516" cy="761979"/>
          </a:xfrm>
        </p:spPr>
        <p:txBody>
          <a:bodyPr/>
          <a:lstStyle/>
          <a:p>
            <a:pPr algn="ctr"/>
            <a:r>
              <a:rPr lang="zh-CN" altLang="en-US" dirty="0"/>
              <a:t>泛化谜团</a:t>
            </a:r>
          </a:p>
        </p:txBody>
      </p:sp>
    </p:spTree>
    <p:extLst>
      <p:ext uri="{BB962C8B-B14F-4D97-AF65-F5344CB8AC3E}">
        <p14:creationId xmlns:p14="http://schemas.microsoft.com/office/powerpoint/2010/main" val="2690573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Simplicity is important</a:t>
            </a:r>
            <a:endParaRPr lang="zh-CN" altLang="en-US" dirty="0"/>
          </a:p>
        </p:txBody>
      </p:sp>
      <p:pic>
        <p:nvPicPr>
          <p:cNvPr id="5" name="图片 4"/>
          <p:cNvPicPr>
            <a:picLocks noChangeAspect="1"/>
          </p:cNvPicPr>
          <p:nvPr/>
        </p:nvPicPr>
        <p:blipFill>
          <a:blip r:embed="rId2"/>
          <a:stretch>
            <a:fillRect/>
          </a:stretch>
        </p:blipFill>
        <p:spPr>
          <a:xfrm>
            <a:off x="1342886" y="835690"/>
            <a:ext cx="9930296" cy="5354904"/>
          </a:xfrm>
          <a:prstGeom prst="rect">
            <a:avLst/>
          </a:prstGeom>
        </p:spPr>
      </p:pic>
    </p:spTree>
    <p:extLst>
      <p:ext uri="{BB962C8B-B14F-4D97-AF65-F5344CB8AC3E}">
        <p14:creationId xmlns:p14="http://schemas.microsoft.com/office/powerpoint/2010/main" val="37975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各种不变性</a:t>
            </a:r>
            <a:endParaRPr lang="zh-CN" altLang="en-US" dirty="0">
              <a:latin typeface="Arial" panose="020B0604020202020204" pitchFamily="34" charset="0"/>
              <a:ea typeface="微软雅黑" panose="020B0503020204020204" charset="-122"/>
            </a:endParaRPr>
          </a:p>
        </p:txBody>
      </p:sp>
      <p:pic>
        <p:nvPicPr>
          <p:cNvPr id="3" name="图片 2"/>
          <p:cNvPicPr>
            <a:picLocks noChangeAspect="1"/>
          </p:cNvPicPr>
          <p:nvPr/>
        </p:nvPicPr>
        <p:blipFill>
          <a:blip r:embed="rId2"/>
          <a:stretch>
            <a:fillRect/>
          </a:stretch>
        </p:blipFill>
        <p:spPr>
          <a:xfrm>
            <a:off x="2635394" y="989556"/>
            <a:ext cx="6921211" cy="5263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Simplicity is important</a:t>
            </a:r>
            <a:endParaRPr lang="zh-CN" altLang="en-US" dirty="0"/>
          </a:p>
        </p:txBody>
      </p:sp>
      <p:pic>
        <p:nvPicPr>
          <p:cNvPr id="4" name="图片 3"/>
          <p:cNvPicPr>
            <a:picLocks noChangeAspect="1"/>
          </p:cNvPicPr>
          <p:nvPr/>
        </p:nvPicPr>
        <p:blipFill>
          <a:blip r:embed="rId2"/>
          <a:stretch>
            <a:fillRect/>
          </a:stretch>
        </p:blipFill>
        <p:spPr>
          <a:xfrm>
            <a:off x="195262" y="1266825"/>
            <a:ext cx="11801475" cy="4324350"/>
          </a:xfrm>
          <a:prstGeom prst="rect">
            <a:avLst/>
          </a:prstGeom>
        </p:spPr>
      </p:pic>
    </p:spTree>
    <p:extLst>
      <p:ext uri="{BB962C8B-B14F-4D97-AF65-F5344CB8AC3E}">
        <p14:creationId xmlns:p14="http://schemas.microsoft.com/office/powerpoint/2010/main" val="1456769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一维拟合</a:t>
            </a:r>
          </a:p>
        </p:txBody>
      </p:sp>
      <p:pic>
        <p:nvPicPr>
          <p:cNvPr id="5" name="图片 4"/>
          <p:cNvPicPr>
            <a:picLocks noChangeAspect="1"/>
          </p:cNvPicPr>
          <p:nvPr/>
        </p:nvPicPr>
        <p:blipFill>
          <a:blip r:embed="rId2"/>
          <a:stretch>
            <a:fillRect/>
          </a:stretch>
        </p:blipFill>
        <p:spPr>
          <a:xfrm>
            <a:off x="3413066" y="896731"/>
            <a:ext cx="6249078" cy="4605130"/>
          </a:xfrm>
          <a:prstGeom prst="rect">
            <a:avLst/>
          </a:prstGeom>
        </p:spPr>
      </p:pic>
      <p:sp>
        <p:nvSpPr>
          <p:cNvPr id="7" name="文本框 6"/>
          <p:cNvSpPr txBox="1"/>
          <p:nvPr/>
        </p:nvSpPr>
        <p:spPr>
          <a:xfrm>
            <a:off x="3489605" y="5574700"/>
            <a:ext cx="6096000" cy="646331"/>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用四个隐藏层的神经网络拟合蓝色星点数据，每层</a:t>
            </a:r>
            <a:r>
              <a:rPr lang="en-US" altLang="zh-CN" sz="1800" b="0" i="0" u="none" strike="noStrike" baseline="0" dirty="0">
                <a:solidFill>
                  <a:schemeClr val="tx2"/>
                </a:solidFill>
                <a:latin typeface="CMR10"/>
                <a:ea typeface="宋体" panose="02010600030101010101" pitchFamily="2" charset="-122"/>
              </a:rPr>
              <a:t>500</a:t>
            </a:r>
            <a:r>
              <a:rPr lang="zh-CN" altLang="en-US" sz="1800" b="0" i="0" u="none" strike="noStrike" baseline="0" dirty="0">
                <a:solidFill>
                  <a:schemeClr val="tx2"/>
                </a:solidFill>
                <a:latin typeface="宋体" panose="02010600030101010101" pitchFamily="2" charset="-122"/>
                <a:ea typeface="宋体" panose="02010600030101010101" pitchFamily="2" charset="-122"/>
              </a:rPr>
              <a:t>个神经元，激活函数为</a:t>
            </a:r>
            <a:r>
              <a:rPr lang="en-US" altLang="zh-CN" sz="1800" b="0" i="0" u="none" strike="noStrike" baseline="0" dirty="0">
                <a:solidFill>
                  <a:schemeClr val="tx2"/>
                </a:solidFill>
                <a:latin typeface="CMR10"/>
                <a:ea typeface="宋体" panose="02010600030101010101" pitchFamily="2" charset="-122"/>
              </a:rPr>
              <a:t>Tanh</a:t>
            </a:r>
            <a:endParaRPr lang="zh-CN" altLang="en-US" dirty="0">
              <a:solidFill>
                <a:schemeClr val="tx2"/>
              </a:solidFill>
            </a:endParaRPr>
          </a:p>
        </p:txBody>
      </p:sp>
    </p:spTree>
    <p:extLst>
      <p:ext uri="{BB962C8B-B14F-4D97-AF65-F5344CB8AC3E}">
        <p14:creationId xmlns:p14="http://schemas.microsoft.com/office/powerpoint/2010/main" val="36139919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Long-standing problems</a:t>
            </a:r>
            <a:endParaRPr lang="zh-CN" altLang="en-US" dirty="0"/>
          </a:p>
        </p:txBody>
      </p:sp>
      <p:pic>
        <p:nvPicPr>
          <p:cNvPr id="4" name="图片 3"/>
          <p:cNvPicPr>
            <a:picLocks noChangeAspect="1"/>
          </p:cNvPicPr>
          <p:nvPr/>
        </p:nvPicPr>
        <p:blipFill>
          <a:blip r:embed="rId2"/>
          <a:stretch>
            <a:fillRect/>
          </a:stretch>
        </p:blipFill>
        <p:spPr>
          <a:xfrm>
            <a:off x="0" y="2454975"/>
            <a:ext cx="12192000" cy="1948050"/>
          </a:xfrm>
          <a:prstGeom prst="rect">
            <a:avLst/>
          </a:prstGeom>
        </p:spPr>
      </p:pic>
      <p:pic>
        <p:nvPicPr>
          <p:cNvPr id="5" name="图片 4"/>
          <p:cNvPicPr>
            <a:picLocks noChangeAspect="1"/>
          </p:cNvPicPr>
          <p:nvPr/>
        </p:nvPicPr>
        <p:blipFill>
          <a:blip r:embed="rId3"/>
          <a:stretch>
            <a:fillRect/>
          </a:stretch>
        </p:blipFill>
        <p:spPr>
          <a:xfrm>
            <a:off x="3437676" y="882295"/>
            <a:ext cx="6345721" cy="1182883"/>
          </a:xfrm>
          <a:prstGeom prst="rect">
            <a:avLst/>
          </a:prstGeom>
        </p:spPr>
      </p:pic>
      <p:sp>
        <p:nvSpPr>
          <p:cNvPr id="6" name="文本框 5"/>
          <p:cNvSpPr txBox="1"/>
          <p:nvPr/>
        </p:nvSpPr>
        <p:spPr>
          <a:xfrm>
            <a:off x="1861261" y="958468"/>
            <a:ext cx="1234685" cy="646331"/>
          </a:xfrm>
          <a:prstGeom prst="rect">
            <a:avLst/>
          </a:prstGeom>
          <a:noFill/>
        </p:spPr>
        <p:txBody>
          <a:bodyPr wrap="square" rtlCol="0">
            <a:spAutoFit/>
          </a:bodyPr>
          <a:lstStyle/>
          <a:p>
            <a:r>
              <a:rPr lang="en-US" altLang="zh-CN" sz="3600" b="1" dirty="0">
                <a:latin typeface="Arial" panose="020B0604020202020204" pitchFamily="34" charset="0"/>
                <a:cs typeface="Arial" panose="020B0604020202020204" pitchFamily="34" charset="0"/>
              </a:rPr>
              <a:t>1995</a:t>
            </a:r>
            <a:endParaRPr lang="zh-CN" altLang="en-US" sz="3600" b="1"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4"/>
          <a:stretch>
            <a:fillRect/>
          </a:stretch>
        </p:blipFill>
        <p:spPr>
          <a:xfrm>
            <a:off x="0" y="4662096"/>
            <a:ext cx="12192000" cy="1237436"/>
          </a:xfrm>
          <a:prstGeom prst="rect">
            <a:avLst/>
          </a:prstGeom>
        </p:spPr>
      </p:pic>
    </p:spTree>
    <p:extLst>
      <p:ext uri="{BB962C8B-B14F-4D97-AF65-F5344CB8AC3E}">
        <p14:creationId xmlns:p14="http://schemas.microsoft.com/office/powerpoint/2010/main" val="1570549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163232" y="2808288"/>
            <a:ext cx="7865535" cy="620712"/>
          </a:xfrm>
        </p:spPr>
        <p:txBody>
          <a:bodyPr/>
          <a:lstStyle/>
          <a:p>
            <a:pPr algn="ctr"/>
            <a:r>
              <a:rPr lang="zh-CN" altLang="en-US" dirty="0">
                <a:solidFill>
                  <a:schemeClr val="tx2"/>
                </a:solidFill>
              </a:rPr>
              <a:t>哪些因素会影响泛化？</a:t>
            </a:r>
            <a:endParaRPr lang="en-US" dirty="0">
              <a:solidFill>
                <a:schemeClr val="tx2"/>
              </a:solidFill>
            </a:endParaRPr>
          </a:p>
        </p:txBody>
      </p:sp>
    </p:spTree>
    <p:extLst>
      <p:ext uri="{BB962C8B-B14F-4D97-AF65-F5344CB8AC3E}">
        <p14:creationId xmlns:p14="http://schemas.microsoft.com/office/powerpoint/2010/main" val="37540801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初始化</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126" y="1109094"/>
            <a:ext cx="8365748" cy="4022745"/>
          </a:xfrm>
          <a:prstGeom prst="rect">
            <a:avLst/>
          </a:prstGeom>
        </p:spPr>
      </p:pic>
    </p:spTree>
    <p:extLst>
      <p:ext uri="{BB962C8B-B14F-4D97-AF65-F5344CB8AC3E}">
        <p14:creationId xmlns:p14="http://schemas.microsoft.com/office/powerpoint/2010/main" val="28316854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0" i="0" u="none" strike="noStrike" baseline="0" dirty="0">
                <a:latin typeface="CMR10"/>
              </a:rPr>
              <a:t>batch size</a:t>
            </a:r>
            <a:endParaRPr lang="zh-CN" altLang="en-US" sz="3600" dirty="0"/>
          </a:p>
        </p:txBody>
      </p:sp>
      <p:pic>
        <p:nvPicPr>
          <p:cNvPr id="4" name="图片 3"/>
          <p:cNvPicPr>
            <a:picLocks noChangeAspect="1"/>
          </p:cNvPicPr>
          <p:nvPr/>
        </p:nvPicPr>
        <p:blipFill>
          <a:blip r:embed="rId2"/>
          <a:stretch>
            <a:fillRect/>
          </a:stretch>
        </p:blipFill>
        <p:spPr>
          <a:xfrm>
            <a:off x="0" y="828490"/>
            <a:ext cx="12192000" cy="5201019"/>
          </a:xfrm>
          <a:prstGeom prst="rect">
            <a:avLst/>
          </a:prstGeom>
        </p:spPr>
      </p:pic>
    </p:spTree>
    <p:extLst>
      <p:ext uri="{BB962C8B-B14F-4D97-AF65-F5344CB8AC3E}">
        <p14:creationId xmlns:p14="http://schemas.microsoft.com/office/powerpoint/2010/main" val="2132515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0" i="0" u="none" strike="noStrike" baseline="0" dirty="0">
                <a:latin typeface="CMR10"/>
              </a:rPr>
              <a:t>dropout</a:t>
            </a:r>
            <a:endParaRPr lang="zh-CN" altLang="en-US" sz="3600" dirty="0"/>
          </a:p>
        </p:txBody>
      </p:sp>
      <p:pic>
        <p:nvPicPr>
          <p:cNvPr id="4" name="图片 3"/>
          <p:cNvPicPr>
            <a:picLocks noChangeAspect="1"/>
          </p:cNvPicPr>
          <p:nvPr/>
        </p:nvPicPr>
        <p:blipFill>
          <a:blip r:embed="rId2"/>
          <a:stretch>
            <a:fillRect/>
          </a:stretch>
        </p:blipFill>
        <p:spPr>
          <a:xfrm>
            <a:off x="1073151" y="870226"/>
            <a:ext cx="10487161" cy="4539051"/>
          </a:xfrm>
          <a:prstGeom prst="rect">
            <a:avLst/>
          </a:prstGeom>
        </p:spPr>
      </p:pic>
      <p:sp>
        <p:nvSpPr>
          <p:cNvPr id="6" name="文本框 5"/>
          <p:cNvSpPr txBox="1"/>
          <p:nvPr/>
        </p:nvSpPr>
        <p:spPr>
          <a:xfrm>
            <a:off x="32268" y="5387609"/>
            <a:ext cx="11877019" cy="923330"/>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考虑到</a:t>
            </a:r>
            <a:r>
              <a:rPr lang="en-US" altLang="zh-CN" sz="1800" b="0" i="0" u="none" strike="noStrike" baseline="0" dirty="0">
                <a:solidFill>
                  <a:schemeClr val="tx2"/>
                </a:solidFill>
                <a:latin typeface="CMR10"/>
                <a:ea typeface="宋体" panose="02010600030101010101" pitchFamily="2" charset="-122"/>
              </a:rPr>
              <a:t>Batch Normalization</a:t>
            </a:r>
            <a:r>
              <a:rPr lang="zh-CN" altLang="en-US" sz="1800" b="0" i="0" u="none" strike="noStrike" baseline="0" dirty="0">
                <a:solidFill>
                  <a:schemeClr val="tx2"/>
                </a:solidFill>
                <a:latin typeface="宋体" panose="02010600030101010101" pitchFamily="2" charset="-122"/>
                <a:ea typeface="宋体" panose="02010600030101010101" pitchFamily="2" charset="-122"/>
              </a:rPr>
              <a:t>对</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的影响，因此，在说明</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对模型泛化性的影响的实验中，我们选用</a:t>
            </a:r>
            <a:r>
              <a:rPr lang="en-US" altLang="zh-CN" sz="1800" b="0" i="0" u="none" strike="noStrike" baseline="0" dirty="0">
                <a:solidFill>
                  <a:schemeClr val="tx2"/>
                </a:solidFill>
                <a:latin typeface="CMR10"/>
                <a:ea typeface="宋体" panose="02010600030101010101" pitchFamily="2" charset="-122"/>
              </a:rPr>
              <a:t>VGG16</a:t>
            </a:r>
            <a:r>
              <a:rPr lang="zh-CN" altLang="en-US" sz="1800" b="0" i="0" u="none" strike="noStrike" baseline="0" dirty="0">
                <a:solidFill>
                  <a:schemeClr val="tx2"/>
                </a:solidFill>
                <a:latin typeface="宋体" panose="02010600030101010101" pitchFamily="2" charset="-122"/>
                <a:ea typeface="宋体" panose="02010600030101010101" pitchFamily="2" charset="-122"/>
              </a:rPr>
              <a:t>进行实验，同样，我们保持其他影响训练结果的实验设置一致，仅改变</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的比例（我们在</a:t>
            </a:r>
            <a:r>
              <a:rPr lang="en-US" altLang="zh-CN" sz="1800" b="0" i="0" u="none" strike="noStrike" baseline="0" dirty="0">
                <a:solidFill>
                  <a:schemeClr val="tx2"/>
                </a:solidFill>
                <a:latin typeface="CMR10"/>
                <a:ea typeface="宋体" panose="02010600030101010101" pitchFamily="2" charset="-122"/>
              </a:rPr>
              <a:t>VGG16</a:t>
            </a:r>
            <a:r>
              <a:rPr lang="zh-CN" altLang="en-US" sz="1800" b="0" i="0" u="none" strike="noStrike" baseline="0" dirty="0">
                <a:solidFill>
                  <a:schemeClr val="tx2"/>
                </a:solidFill>
                <a:latin typeface="宋体" panose="02010600030101010101" pitchFamily="2" charset="-122"/>
                <a:ea typeface="宋体" panose="02010600030101010101" pitchFamily="2" charset="-122"/>
              </a:rPr>
              <a:t>网络中的激活函数处增加</a:t>
            </a:r>
            <a:r>
              <a:rPr lang="en-US" altLang="zh-CN" sz="1800" b="0" i="0" u="none" strike="noStrike" baseline="0" dirty="0">
                <a:solidFill>
                  <a:schemeClr val="tx2"/>
                </a:solidFill>
                <a:latin typeface="CMR10"/>
                <a:ea typeface="宋体" panose="02010600030101010101" pitchFamily="2" charset="-122"/>
              </a:rPr>
              <a:t>Dropout</a:t>
            </a:r>
            <a:r>
              <a:rPr lang="zh-CN" altLang="en-US" sz="1800" b="0" i="0" u="none" strike="noStrike" baseline="0" dirty="0">
                <a:solidFill>
                  <a:schemeClr val="tx2"/>
                </a:solidFill>
                <a:latin typeface="宋体" panose="02010600030101010101" pitchFamily="2" charset="-122"/>
                <a:ea typeface="宋体" panose="02010600030101010101" pitchFamily="2" charset="-122"/>
              </a:rPr>
              <a:t>层，不改变其他网络结构）。</a:t>
            </a:r>
            <a:endParaRPr lang="zh-CN" altLang="en-US" dirty="0">
              <a:solidFill>
                <a:schemeClr val="tx2"/>
              </a:solidFill>
            </a:endParaRPr>
          </a:p>
        </p:txBody>
      </p:sp>
    </p:spTree>
    <p:extLst>
      <p:ext uri="{BB962C8B-B14F-4D97-AF65-F5344CB8AC3E}">
        <p14:creationId xmlns:p14="http://schemas.microsoft.com/office/powerpoint/2010/main" val="329858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0" i="0" u="none" strike="noStrike" baseline="0" dirty="0">
                <a:latin typeface="黑体" panose="02010609060101010101" charset="-122"/>
                <a:ea typeface="黑体" panose="02010609060101010101" charset="-122"/>
              </a:rPr>
              <a:t>神经网络的结构</a:t>
            </a:r>
            <a:endParaRPr lang="zh-CN" altLang="en-US" sz="3600" dirty="0"/>
          </a:p>
        </p:txBody>
      </p:sp>
      <p:pic>
        <p:nvPicPr>
          <p:cNvPr id="4" name="图片 3"/>
          <p:cNvPicPr>
            <a:picLocks noChangeAspect="1"/>
          </p:cNvPicPr>
          <p:nvPr/>
        </p:nvPicPr>
        <p:blipFill>
          <a:blip r:embed="rId2"/>
          <a:stretch>
            <a:fillRect/>
          </a:stretch>
        </p:blipFill>
        <p:spPr>
          <a:xfrm>
            <a:off x="541615" y="794080"/>
            <a:ext cx="10952437" cy="4670560"/>
          </a:xfrm>
          <a:prstGeom prst="rect">
            <a:avLst/>
          </a:prstGeom>
        </p:spPr>
      </p:pic>
      <p:sp>
        <p:nvSpPr>
          <p:cNvPr id="6" name="文本框 5"/>
          <p:cNvSpPr txBox="1"/>
          <p:nvPr/>
        </p:nvSpPr>
        <p:spPr>
          <a:xfrm>
            <a:off x="1811130" y="5778275"/>
            <a:ext cx="10221844" cy="369332"/>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我们使用两层的卷积神经网络、</a:t>
            </a:r>
            <a:r>
              <a:rPr lang="en-US" altLang="zh-CN" sz="1800" b="0" i="0" u="none" strike="noStrike" baseline="0" dirty="0">
                <a:solidFill>
                  <a:schemeClr val="tx2"/>
                </a:solidFill>
                <a:latin typeface="CMR10"/>
                <a:ea typeface="宋体" panose="02010600030101010101" pitchFamily="2" charset="-122"/>
              </a:rPr>
              <a:t>VGG16</a:t>
            </a:r>
            <a:r>
              <a:rPr lang="zh-CN" altLang="en-US" sz="1800" b="0" i="0" u="none" strike="noStrike" baseline="0" dirty="0">
                <a:solidFill>
                  <a:schemeClr val="tx2"/>
                </a:solidFill>
                <a:latin typeface="宋体" panose="02010600030101010101" pitchFamily="2" charset="-122"/>
                <a:ea typeface="宋体" panose="02010600030101010101" pitchFamily="2" charset="-122"/>
              </a:rPr>
              <a:t>，</a:t>
            </a:r>
            <a:r>
              <a:rPr lang="en-US" altLang="zh-CN" sz="1800" b="0" i="0" u="none" strike="noStrike" baseline="0" dirty="0">
                <a:solidFill>
                  <a:schemeClr val="tx2"/>
                </a:solidFill>
                <a:latin typeface="CMR10"/>
                <a:ea typeface="宋体" panose="02010600030101010101" pitchFamily="2" charset="-122"/>
              </a:rPr>
              <a:t>renet18</a:t>
            </a:r>
            <a:r>
              <a:rPr lang="zh-CN" altLang="en-US" sz="1800" b="0" i="0" u="none" strike="noStrike" baseline="0" dirty="0">
                <a:solidFill>
                  <a:schemeClr val="tx2"/>
                </a:solidFill>
                <a:latin typeface="宋体" panose="02010600030101010101" pitchFamily="2" charset="-122"/>
                <a:ea typeface="宋体" panose="02010600030101010101" pitchFamily="2" charset="-122"/>
              </a:rPr>
              <a:t>网络对</a:t>
            </a:r>
            <a:r>
              <a:rPr lang="en-US" altLang="zh-CN" sz="1800" b="0" i="0" u="none" strike="noStrike" baseline="0" dirty="0">
                <a:solidFill>
                  <a:schemeClr val="tx2"/>
                </a:solidFill>
                <a:latin typeface="CMR10"/>
                <a:ea typeface="宋体" panose="02010600030101010101" pitchFamily="2" charset="-122"/>
              </a:rPr>
              <a:t>CIFAR10</a:t>
            </a:r>
            <a:r>
              <a:rPr lang="zh-CN" altLang="en-US" sz="1800" b="0" i="0" u="none" strike="noStrike" baseline="0" dirty="0">
                <a:solidFill>
                  <a:schemeClr val="tx2"/>
                </a:solidFill>
                <a:latin typeface="宋体" panose="02010600030101010101" pitchFamily="2" charset="-122"/>
                <a:ea typeface="宋体" panose="02010600030101010101" pitchFamily="2" charset="-122"/>
              </a:rPr>
              <a:t>数据进行分类预测</a:t>
            </a:r>
            <a:endParaRPr lang="zh-CN" altLang="en-US" dirty="0">
              <a:solidFill>
                <a:schemeClr val="tx2"/>
              </a:solidFill>
            </a:endParaRPr>
          </a:p>
        </p:txBody>
      </p:sp>
    </p:spTree>
    <p:extLst>
      <p:ext uri="{BB962C8B-B14F-4D97-AF65-F5344CB8AC3E}">
        <p14:creationId xmlns:p14="http://schemas.microsoft.com/office/powerpoint/2010/main" val="42353681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0" dirty="0">
                <a:latin typeface="黑体" panose="02010609060101010101" charset="-122"/>
                <a:ea typeface="黑体" panose="02010609060101010101" charset="-122"/>
              </a:rPr>
              <a:t>优化器</a:t>
            </a:r>
            <a:endParaRPr lang="zh-CN" altLang="en-US" sz="36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54218" y="794080"/>
            <a:ext cx="9127231" cy="4670560"/>
          </a:xfrm>
          <a:prstGeom prst="rect">
            <a:avLst/>
          </a:prstGeom>
        </p:spPr>
      </p:pic>
      <p:sp>
        <p:nvSpPr>
          <p:cNvPr id="6" name="文本框 5"/>
          <p:cNvSpPr txBox="1"/>
          <p:nvPr/>
        </p:nvSpPr>
        <p:spPr>
          <a:xfrm>
            <a:off x="1811130" y="5778275"/>
            <a:ext cx="10221844" cy="369332"/>
          </a:xfrm>
          <a:prstGeom prst="rect">
            <a:avLst/>
          </a:prstGeom>
          <a:noFill/>
        </p:spPr>
        <p:txBody>
          <a:bodyPr wrap="square">
            <a:spAutoFit/>
          </a:bodyPr>
          <a:lstStyle/>
          <a:p>
            <a:pPr algn="l"/>
            <a:r>
              <a:rPr lang="zh-CN" altLang="en-US" sz="1800" b="0" i="0" u="none" strike="noStrike" baseline="0" dirty="0">
                <a:solidFill>
                  <a:schemeClr val="tx2"/>
                </a:solidFill>
                <a:latin typeface="宋体" panose="02010600030101010101" pitchFamily="2" charset="-122"/>
                <a:ea typeface="宋体" panose="02010600030101010101" pitchFamily="2" charset="-122"/>
              </a:rPr>
              <a:t>对</a:t>
            </a:r>
            <a:r>
              <a:rPr lang="en-US" altLang="zh-CN" sz="1800" b="0" i="0" u="none" strike="noStrike" baseline="0" dirty="0">
                <a:solidFill>
                  <a:schemeClr val="tx2"/>
                </a:solidFill>
                <a:latin typeface="CMR10"/>
                <a:ea typeface="宋体" panose="02010600030101010101" pitchFamily="2" charset="-122"/>
              </a:rPr>
              <a:t>CIFAR10</a:t>
            </a:r>
            <a:r>
              <a:rPr lang="zh-CN" altLang="en-US" sz="1800" b="0" i="0" u="none" strike="noStrike" baseline="0" dirty="0">
                <a:solidFill>
                  <a:schemeClr val="tx2"/>
                </a:solidFill>
                <a:latin typeface="宋体" panose="02010600030101010101" pitchFamily="2" charset="-122"/>
                <a:ea typeface="宋体" panose="02010600030101010101" pitchFamily="2" charset="-122"/>
              </a:rPr>
              <a:t>数据进行分类预测</a:t>
            </a:r>
            <a:endParaRPr lang="zh-CN" altLang="en-US" dirty="0">
              <a:solidFill>
                <a:schemeClr val="tx2"/>
              </a:solidFill>
            </a:endParaRPr>
          </a:p>
        </p:txBody>
      </p:sp>
    </p:spTree>
    <p:extLst>
      <p:ext uri="{BB962C8B-B14F-4D97-AF65-F5344CB8AC3E}">
        <p14:creationId xmlns:p14="http://schemas.microsoft.com/office/powerpoint/2010/main" val="22984482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目标函数的频率</a:t>
            </a:r>
          </a:p>
        </p:txBody>
      </p:sp>
      <p:pic>
        <p:nvPicPr>
          <p:cNvPr id="4" name="图片 3"/>
          <p:cNvPicPr>
            <a:picLocks noChangeAspect="1"/>
          </p:cNvPicPr>
          <p:nvPr/>
        </p:nvPicPr>
        <p:blipFill>
          <a:blip r:embed="rId2"/>
          <a:stretch>
            <a:fillRect/>
          </a:stretch>
        </p:blipFill>
        <p:spPr>
          <a:xfrm>
            <a:off x="1890643" y="851486"/>
            <a:ext cx="9002236" cy="4475888"/>
          </a:xfrm>
          <a:prstGeom prst="rect">
            <a:avLst/>
          </a:prstGeom>
        </p:spPr>
      </p:pic>
    </p:spTree>
    <p:extLst>
      <p:ext uri="{BB962C8B-B14F-4D97-AF65-F5344CB8AC3E}">
        <p14:creationId xmlns:p14="http://schemas.microsoft.com/office/powerpoint/2010/main" val="1871422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latin typeface="Arial" panose="020B0604020202020204" pitchFamily="34" charset="0"/>
                <a:ea typeface="微软雅黑" panose="020B0503020204020204" charset="-122"/>
              </a:rPr>
              <a:t>幂律衰减和指数衰减</a:t>
            </a:r>
            <a:endParaRPr lang="zh-CN" altLang="en-US" dirty="0">
              <a:latin typeface="Arial" panose="020B0604020202020204" pitchFamily="34" charset="0"/>
              <a:ea typeface="微软雅黑" panose="020B0503020204020204" charset="-122"/>
            </a:endParaRPr>
          </a:p>
        </p:txBody>
      </p:sp>
      <p:pic>
        <p:nvPicPr>
          <p:cNvPr id="4" name="内容占位符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712" y="1924184"/>
            <a:ext cx="4092575" cy="272891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2" y="1952192"/>
            <a:ext cx="4140825" cy="27605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9300" y="1973368"/>
            <a:ext cx="3982700" cy="2655133"/>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1103197" y="1396076"/>
                <a:ext cx="1942006"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func>
                        <m:funcPr>
                          <m:ctrlPr>
                            <a:rPr lang="en-US" altLang="zh-CN" sz="2400" b="0" i="1" smtClean="0">
                              <a:solidFill>
                                <a:schemeClr val="tx1"/>
                              </a:solidFill>
                              <a:latin typeface="Cambria Math" panose="02040503050406030204" pitchFamily="18" charset="0"/>
                            </a:rPr>
                          </m:ctrlPr>
                        </m:funcPr>
                        <m:fName>
                          <m:r>
                            <m:rPr>
                              <m:sty m:val="p"/>
                            </m:rPr>
                            <a:rPr lang="en-US" altLang="zh-CN" sz="2400" b="0" i="0" smtClean="0">
                              <a:solidFill>
                                <a:schemeClr val="tx1"/>
                              </a:solidFill>
                              <a:latin typeface="Cambria Math" panose="02040503050406030204" pitchFamily="18" charset="0"/>
                            </a:rPr>
                            <m:t>exp</m:t>
                          </m:r>
                        </m:fName>
                        <m:e>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𝑥</m:t>
                                  </m:r>
                                </m:num>
                                <m:den>
                                  <m:r>
                                    <a:rPr lang="en-US" altLang="zh-CN" sz="2400" b="0" i="1" smtClean="0">
                                      <a:solidFill>
                                        <a:schemeClr val="tx1"/>
                                      </a:solidFill>
                                      <a:latin typeface="Cambria Math" panose="02040503050406030204" pitchFamily="18" charset="0"/>
                                    </a:rPr>
                                    <m:t>𝜏</m:t>
                                  </m:r>
                                </m:den>
                              </m:f>
                            </m:e>
                          </m:d>
                        </m:e>
                      </m:func>
                    </m:oMath>
                  </m:oMathPara>
                </a14:m>
                <a:endParaRPr lang="zh-CN" altLang="en-US" sz="240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03197" y="1396076"/>
                <a:ext cx="1942006" cy="653128"/>
              </a:xfrm>
              <a:prstGeom prst="rect">
                <a:avLst/>
              </a:prstGeom>
              <a:blipFill rotWithShape="1">
                <a:blip r:embed="rId5"/>
                <a:stretch>
                  <a:fillRect l="-10" t="-53" r="19"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521835" y="1537974"/>
                <a:ext cx="11483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𝑥</m:t>
                          </m:r>
                        </m:e>
                        <m:sup>
                          <m:r>
                            <a:rPr lang="en-US" altLang="zh-CN" sz="2400" b="0" i="1" smtClean="0">
                              <a:solidFill>
                                <a:schemeClr val="tx1"/>
                              </a:solidFill>
                              <a:latin typeface="Cambria Math" panose="02040503050406030204" pitchFamily="18" charset="0"/>
                            </a:rPr>
                            <m:t>−2</m:t>
                          </m:r>
                        </m:sup>
                      </m:sSup>
                    </m:oMath>
                  </m:oMathPara>
                </a14:m>
                <a:endParaRPr lang="zh-CN" altLang="en-US" sz="2400" dirty="0">
                  <a:solidFill>
                    <a:schemeClr val="tx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521835" y="1537974"/>
                <a:ext cx="1148327" cy="369332"/>
              </a:xfrm>
              <a:prstGeom prst="rect">
                <a:avLst/>
              </a:prstGeom>
              <a:blipFill rotWithShape="1">
                <a:blip r:embed="rId6"/>
                <a:stretch>
                  <a:fillRect l="-44" t="-1" r="-874" b="1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998148" y="5241448"/>
                <a:ext cx="8202502" cy="523541"/>
              </a:xfrm>
              <a:prstGeom prst="rect">
                <a:avLst/>
              </a:prstGeom>
              <a:noFill/>
            </p:spPr>
            <p:txBody>
              <a:bodyPr wrap="none" lIns="0" tIns="0" rIns="0" bIns="0" rtlCol="0">
                <a:spAutoFit/>
              </a:bodyPr>
              <a:lstStyle/>
              <a:p>
                <a:r>
                  <a:rPr lang="zh-CN" altLang="en-US" sz="2400" b="0">
                    <a:solidFill>
                      <a:schemeClr val="tx1"/>
                    </a:solidFill>
                  </a:rPr>
                  <a:t>幂律分布可以理解为有无数个半衰期：</a:t>
                </a:r>
                <a14:m>
                  <m:oMath xmlns:m="http://schemas.openxmlformats.org/officeDocument/2006/math">
                    <m:nary>
                      <m:naryPr>
                        <m:ctrlPr>
                          <a:rPr lang="en-US" altLang="zh-CN" sz="2400" b="0" i="1" smtClean="0">
                            <a:solidFill>
                              <a:schemeClr val="tx1"/>
                            </a:solidFill>
                            <a:latin typeface="Cambria Math" panose="02040503050406030204" pitchFamily="18" charset="0"/>
                          </a:rPr>
                        </m:ctrlPr>
                      </m:naryPr>
                      <m:sub>
                        <m:r>
                          <m:rPr>
                            <m:brk m:alnAt="23"/>
                          </m:rPr>
                          <a:rPr lang="en-US" altLang="zh-CN" sz="2400" b="0" i="1" smtClean="0">
                            <a:solidFill>
                              <a:schemeClr val="tx1"/>
                            </a:solidFill>
                            <a:latin typeface="Cambria Math" panose="02040503050406030204" pitchFamily="18" charset="0"/>
                          </a:rPr>
                          <m:t>0</m:t>
                        </m:r>
                      </m:sub>
                      <m:sup>
                        <m:r>
                          <a:rPr lang="en-US" altLang="zh-CN" sz="2400" b="0" i="1" smtClean="0">
                            <a:solidFill>
                              <a:schemeClr val="tx1"/>
                            </a:solidFill>
                            <a:latin typeface="Cambria Math" panose="02040503050406030204" pitchFamily="18" charset="0"/>
                          </a:rPr>
                          <m:t>∞</m:t>
                        </m:r>
                      </m:sup>
                      <m:e>
                        <m:func>
                          <m:funcPr>
                            <m:ctrlPr>
                              <a:rPr lang="en-US" altLang="zh-CN" sz="2400" i="1">
                                <a:solidFill>
                                  <a:schemeClr val="tx1"/>
                                </a:solidFill>
                                <a:latin typeface="Cambria Math" panose="02040503050406030204" pitchFamily="18" charset="0"/>
                              </a:rPr>
                            </m:ctrlPr>
                          </m:funcPr>
                          <m:fName>
                            <m:r>
                              <m:rPr>
                                <m:sty m:val="p"/>
                              </m:rPr>
                              <a:rPr lang="en-US" altLang="zh-CN" sz="2400">
                                <a:solidFill>
                                  <a:schemeClr val="tx1"/>
                                </a:solidFill>
                                <a:latin typeface="Cambria Math" panose="02040503050406030204" pitchFamily="18" charset="0"/>
                              </a:rPr>
                              <m:t>exp</m:t>
                            </m:r>
                          </m:fName>
                          <m:e>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𝛼</m:t>
                                </m:r>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𝑑</m:t>
                            </m:r>
                            <m:r>
                              <a:rPr lang="en-US" altLang="zh-CN" sz="2400" b="0" i="1" smtClean="0">
                                <a:solidFill>
                                  <a:schemeClr val="tx1"/>
                                </a:solidFill>
                                <a:latin typeface="Cambria Math" panose="02040503050406030204" pitchFamily="18" charset="0"/>
                              </a:rPr>
                              <m:t>𝛼</m:t>
                            </m:r>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𝑥</m:t>
                                </m:r>
                              </m:den>
                            </m:f>
                          </m:e>
                        </m:func>
                      </m:e>
                    </m:nary>
                  </m:oMath>
                </a14:m>
                <a:endParaRPr lang="zh-CN" altLang="en-US" sz="24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998148" y="5241448"/>
                <a:ext cx="8202502" cy="523541"/>
              </a:xfrm>
              <a:prstGeom prst="rect">
                <a:avLst/>
              </a:prstGeom>
              <a:blipFill rotWithShape="1">
                <a:blip r:embed="rId7"/>
                <a:stretch>
                  <a:fillRect l="-5" t="-30" b="8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 y="2808288"/>
            <a:ext cx="12192000" cy="620712"/>
          </a:xfrm>
        </p:spPr>
        <p:txBody>
          <a:bodyPr/>
          <a:lstStyle/>
          <a:p>
            <a:pPr algn="ctr"/>
            <a:r>
              <a:rPr lang="zh-CN" altLang="en-US" dirty="0"/>
              <a:t>有意思的现象</a:t>
            </a:r>
            <a:endParaRPr lang="en-US" dirty="0">
              <a:solidFill>
                <a:schemeClr val="tx2"/>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Long-standing problems</a:t>
            </a:r>
            <a:endParaRPr lang="zh-CN" altLang="en-US" dirty="0"/>
          </a:p>
        </p:txBody>
      </p:sp>
      <p:pic>
        <p:nvPicPr>
          <p:cNvPr id="4" name="图片 3"/>
          <p:cNvPicPr>
            <a:picLocks noChangeAspect="1"/>
          </p:cNvPicPr>
          <p:nvPr/>
        </p:nvPicPr>
        <p:blipFill>
          <a:blip r:embed="rId2"/>
          <a:stretch>
            <a:fillRect/>
          </a:stretch>
        </p:blipFill>
        <p:spPr>
          <a:xfrm>
            <a:off x="0" y="2454975"/>
            <a:ext cx="12192000" cy="1948050"/>
          </a:xfrm>
          <a:prstGeom prst="rect">
            <a:avLst/>
          </a:prstGeom>
        </p:spPr>
      </p:pic>
      <p:pic>
        <p:nvPicPr>
          <p:cNvPr id="5" name="图片 4"/>
          <p:cNvPicPr>
            <a:picLocks noChangeAspect="1"/>
          </p:cNvPicPr>
          <p:nvPr/>
        </p:nvPicPr>
        <p:blipFill>
          <a:blip r:embed="rId3"/>
          <a:stretch>
            <a:fillRect/>
          </a:stretch>
        </p:blipFill>
        <p:spPr>
          <a:xfrm>
            <a:off x="3437676" y="882295"/>
            <a:ext cx="6345721" cy="1182883"/>
          </a:xfrm>
          <a:prstGeom prst="rect">
            <a:avLst/>
          </a:prstGeom>
        </p:spPr>
      </p:pic>
      <p:sp>
        <p:nvSpPr>
          <p:cNvPr id="6" name="文本框 5"/>
          <p:cNvSpPr txBox="1"/>
          <p:nvPr/>
        </p:nvSpPr>
        <p:spPr>
          <a:xfrm>
            <a:off x="1861261" y="958468"/>
            <a:ext cx="12346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B61616"/>
                </a:solidFill>
                <a:effectLst/>
                <a:uLnTx/>
                <a:uFillTx/>
                <a:latin typeface="Arial" panose="020B0604020202020204" pitchFamily="34" charset="0"/>
                <a:ea typeface="黑体" panose="02010609060101010101" charset="-122"/>
                <a:cs typeface="Arial" panose="020B0604020202020204" pitchFamily="34" charset="0"/>
              </a:rPr>
              <a:t>1995</a:t>
            </a:r>
            <a:endParaRPr kumimoji="0" lang="zh-CN" altLang="en-US" sz="3600" b="1" i="0" u="none" strike="noStrike" kern="1200" cap="none" spc="0" normalizeH="0" baseline="0" noProof="0" dirty="0">
              <a:ln>
                <a:noFill/>
              </a:ln>
              <a:solidFill>
                <a:srgbClr val="B61616"/>
              </a:solidFill>
              <a:effectLst/>
              <a:uLnTx/>
              <a:uFillTx/>
              <a:latin typeface="Arial" panose="020B0604020202020204" pitchFamily="34" charset="0"/>
              <a:ea typeface="黑体" panose="02010609060101010101" charset="-122"/>
              <a:cs typeface="Arial" panose="020B0604020202020204" pitchFamily="34" charset="0"/>
            </a:endParaRPr>
          </a:p>
        </p:txBody>
      </p:sp>
      <p:pic>
        <p:nvPicPr>
          <p:cNvPr id="8" name="图片 7"/>
          <p:cNvPicPr>
            <a:picLocks noChangeAspect="1"/>
          </p:cNvPicPr>
          <p:nvPr/>
        </p:nvPicPr>
        <p:blipFill>
          <a:blip r:embed="rId4"/>
          <a:stretch>
            <a:fillRect/>
          </a:stretch>
        </p:blipFill>
        <p:spPr>
          <a:xfrm>
            <a:off x="0" y="4662096"/>
            <a:ext cx="12192000" cy="123743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 y="2808288"/>
            <a:ext cx="12192000" cy="620712"/>
          </a:xfrm>
        </p:spPr>
        <p:txBody>
          <a:bodyPr/>
          <a:lstStyle/>
          <a:p>
            <a:pPr algn="ctr"/>
            <a:r>
              <a:rPr lang="en-US" altLang="zh-CN" sz="3200" dirty="0"/>
              <a:t>Overparameterization</a:t>
            </a:r>
            <a:r>
              <a:rPr lang="zh-CN" altLang="en-US" sz="3200" dirty="0"/>
              <a:t> </a:t>
            </a:r>
            <a:r>
              <a:rPr lang="en-US" altLang="zh-CN" sz="3200" dirty="0"/>
              <a:t>puzzle</a:t>
            </a:r>
            <a:endParaRPr lang="en-US" dirty="0">
              <a:solidFill>
                <a:schemeClr val="tx2"/>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217333" y="2808288"/>
            <a:ext cx="5624513" cy="620712"/>
          </a:xfrm>
        </p:spPr>
        <p:txBody>
          <a:bodyPr/>
          <a:lstStyle/>
          <a:p>
            <a:r>
              <a:rPr lang="en-US" dirty="0">
                <a:solidFill>
                  <a:schemeClr val="tx2"/>
                </a:solidFill>
              </a:rPr>
              <a:t>Is NN really so complex?</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19654" y="4756639"/>
            <a:ext cx="8354891" cy="930447"/>
          </a:xfrm>
          <a:prstGeom prst="rect">
            <a:avLst/>
          </a:prstGeom>
        </p:spPr>
        <p:txBody>
          <a:bodyPr vert="horz" lIns="91440" tIns="45720" rIns="91440" bIns="45720" rtlCol="0" anchor="b">
            <a:normAutofit/>
          </a:bodyPr>
          <a:lstStyle/>
          <a:p>
            <a:pPr marL="0" marR="0" lvl="0" indent="0" algn="ctr" defTabSz="914400" rtl="0" eaLnBrk="1" fontAlgn="base" latinLnBrk="0" hangingPunct="1">
              <a:lnSpc>
                <a:spcPct val="90000"/>
              </a:lnSpc>
              <a:spcBef>
                <a:spcPct val="0"/>
              </a:spcBef>
              <a:spcAft>
                <a:spcPts val="600"/>
              </a:spcAft>
              <a:buClrTx/>
              <a:buSzTx/>
              <a:buFontTx/>
              <a:buNone/>
              <a:defRPr/>
            </a:pPr>
            <a:r>
              <a:rPr kumimoji="0" lang="en-US" sz="4700" b="0" i="0" u="none" strike="noStrike" kern="1200" cap="none" spc="0" normalizeH="0" baseline="0" noProof="0" dirty="0">
                <a:ln>
                  <a:noFill/>
                </a:ln>
                <a:solidFill>
                  <a:srgbClr val="FFFFFF"/>
                </a:solidFill>
                <a:effectLst/>
                <a:uLnTx/>
                <a:uFillTx/>
                <a:latin typeface="Times New Roman" panose="02020603050405020304"/>
                <a:ea typeface="黑体" panose="02010609060101010101" charset="-122"/>
                <a:cs typeface="+mn-cs"/>
              </a:rPr>
              <a:t>1989</a:t>
            </a:r>
          </a:p>
        </p:txBody>
      </p:sp>
      <p:pic>
        <p:nvPicPr>
          <p:cNvPr id="5" name="图片 4"/>
          <p:cNvPicPr>
            <a:picLocks noChangeAspect="1"/>
          </p:cNvPicPr>
          <p:nvPr/>
        </p:nvPicPr>
        <p:blipFill>
          <a:blip r:embed="rId2"/>
          <a:stretch>
            <a:fillRect/>
          </a:stretch>
        </p:blipFill>
        <p:spPr>
          <a:xfrm>
            <a:off x="1704976" y="1170914"/>
            <a:ext cx="8622615" cy="3750836"/>
          </a:xfrm>
          <a:prstGeom prst="rect">
            <a:avLst/>
          </a:prstGeom>
        </p:spPr>
      </p:pic>
      <p:sp>
        <p:nvSpPr>
          <p:cNvPr id="2" name="标题 1"/>
          <p:cNvSpPr txBox="1"/>
          <p:nvPr/>
        </p:nvSpPr>
        <p:spPr>
          <a:xfrm>
            <a:off x="4168406" y="5221862"/>
            <a:ext cx="5624513"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marL="0" marR="0" lvl="0" indent="0" algn="l" defTabSz="12192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Yes,</a:t>
            </a:r>
            <a:r>
              <a:rPr kumimoji="0" lang="zh-CN" altLang="en-US"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 </a:t>
            </a:r>
            <a:r>
              <a:rPr kumimoji="0" lang="en-US"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NN is complex!</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3200" dirty="0"/>
              <a:t>Start from traditional generalization gap</a:t>
            </a:r>
            <a:endParaRPr lang="zh-CN" altLang="en-US" dirty="0"/>
          </a:p>
        </p:txBody>
      </p:sp>
      <p:pic>
        <p:nvPicPr>
          <p:cNvPr id="18" name="Picture 8" descr="var_bias_s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036" y="2474622"/>
            <a:ext cx="4267200" cy="279169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p:cNvCxnSpPr/>
          <p:nvPr/>
        </p:nvCxnSpPr>
        <p:spPr>
          <a:xfrm>
            <a:off x="10864641" y="3773860"/>
            <a:ext cx="0" cy="91440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621149" y="1928399"/>
            <a:ext cx="275539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242C2D"/>
                </a:solidFill>
                <a:effectLst/>
                <a:uLnTx/>
                <a:uFillTx/>
                <a:latin typeface="Times New Roman" panose="02020603050405020304" pitchFamily="18" charset="0"/>
                <a:ea typeface="黑体" panose="02010609060101010101" charset="-122"/>
                <a:cs typeface="+mn-cs"/>
              </a:rPr>
              <a:t>Generalization Gap</a:t>
            </a:r>
          </a:p>
        </p:txBody>
      </p:sp>
      <p:sp>
        <p:nvSpPr>
          <p:cNvPr id="3" name="文本框 2"/>
          <p:cNvSpPr txBox="1"/>
          <p:nvPr/>
        </p:nvSpPr>
        <p:spPr>
          <a:xfrm>
            <a:off x="2868603" y="1018135"/>
            <a:ext cx="6865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Large complexity </a:t>
            </a:r>
            <a:r>
              <a:rPr kumimoji="0" 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 Large generalization gap</a:t>
            </a:r>
            <a:endParaRPr kumimoji="0" 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pic>
        <p:nvPicPr>
          <p:cNvPr id="9" name="图片 8"/>
          <p:cNvPicPr>
            <a:picLocks noChangeAspect="1"/>
          </p:cNvPicPr>
          <p:nvPr/>
        </p:nvPicPr>
        <p:blipFill>
          <a:blip r:embed="rId3"/>
          <a:stretch>
            <a:fillRect/>
          </a:stretch>
        </p:blipFill>
        <p:spPr>
          <a:xfrm>
            <a:off x="326887" y="2328509"/>
            <a:ext cx="6905699" cy="2948047"/>
          </a:xfrm>
          <a:prstGeom prst="rect">
            <a:avLst/>
          </a:prstGeom>
        </p:spPr>
      </p:pic>
      <p:sp>
        <p:nvSpPr>
          <p:cNvPr id="4" name="标题 1"/>
          <p:cNvSpPr txBox="1"/>
          <p:nvPr/>
        </p:nvSpPr>
        <p:spPr>
          <a:xfrm>
            <a:off x="1509279" y="5276556"/>
            <a:ext cx="986726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marL="0" marR="0" lvl="0" indent="0" algn="l" defTabSz="12192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Traditional wisdom: Too complex is trouble</a:t>
            </a:r>
            <a:endParaRPr kumimoji="0" lang="en-US"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Overparameterization</a:t>
            </a:r>
            <a:r>
              <a:rPr lang="zh-CN" altLang="en-US" sz="3200" dirty="0"/>
              <a:t> </a:t>
            </a:r>
            <a:r>
              <a:rPr lang="en-US" altLang="zh-CN" sz="3200" dirty="0"/>
              <a:t>puzzle</a:t>
            </a:r>
            <a:endParaRPr lang="zh-CN" altLang="en-US" dirty="0"/>
          </a:p>
        </p:txBody>
      </p:sp>
      <p:sp>
        <p:nvSpPr>
          <p:cNvPr id="3" name="文本框 2"/>
          <p:cNvSpPr txBox="1"/>
          <p:nvPr/>
        </p:nvSpPr>
        <p:spPr>
          <a:xfrm>
            <a:off x="8028878" y="5916394"/>
            <a:ext cx="416312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mn-cs"/>
              </a:rPr>
              <a:t>L.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charset="-122"/>
                <a:cs typeface="+mn-cs"/>
              </a:rPr>
              <a:t>Breiman</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mn-cs"/>
              </a:rPr>
              <a:t> 1995, Zhang et al., 2016</a:t>
            </a:r>
          </a:p>
        </p:txBody>
      </p:sp>
      <p:pic>
        <p:nvPicPr>
          <p:cNvPr id="4" name="图片 3"/>
          <p:cNvPicPr>
            <a:picLocks noChangeAspect="1"/>
          </p:cNvPicPr>
          <p:nvPr/>
        </p:nvPicPr>
        <p:blipFill>
          <a:blip r:embed="rId2"/>
          <a:stretch>
            <a:fillRect/>
          </a:stretch>
        </p:blipFill>
        <p:spPr>
          <a:xfrm>
            <a:off x="266294" y="1722289"/>
            <a:ext cx="11339739" cy="3694091"/>
          </a:xfrm>
          <a:prstGeom prst="rect">
            <a:avLst/>
          </a:prstGeom>
        </p:spPr>
      </p:pic>
      <p:sp>
        <p:nvSpPr>
          <p:cNvPr id="5" name="矩形 4"/>
          <p:cNvSpPr/>
          <p:nvPr/>
        </p:nvSpPr>
        <p:spPr>
          <a:xfrm>
            <a:off x="6633372" y="2665117"/>
            <a:ext cx="5486400"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mn-cs"/>
              </a:rPr>
              <a:t>60000 32x32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黑体" panose="02010609060101010101" charset="-122"/>
                <a:cs typeface="+mn-cs"/>
              </a:rPr>
              <a:t>colour</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charset="-122"/>
                <a:cs typeface="+mn-cs"/>
              </a:rPr>
              <a:t> images in 10 classes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charset="-122"/>
              <a:cs typeface="+mn-cs"/>
            </a:endParaRPr>
          </a:p>
        </p:txBody>
      </p:sp>
      <p:sp>
        <p:nvSpPr>
          <p:cNvPr id="7" name="文本框 6"/>
          <p:cNvSpPr txBox="1"/>
          <p:nvPr/>
        </p:nvSpPr>
        <p:spPr>
          <a:xfrm>
            <a:off x="1579668" y="1070284"/>
            <a:ext cx="8712993"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Puzzle: generalize well even # of para &gt;&gt; # of training data</a:t>
            </a:r>
          </a:p>
        </p:txBody>
      </p:sp>
      <p:sp>
        <p:nvSpPr>
          <p:cNvPr id="6" name="标题 1"/>
          <p:cNvSpPr txBox="1"/>
          <p:nvPr/>
        </p:nvSpPr>
        <p:spPr>
          <a:xfrm>
            <a:off x="2126313" y="5407759"/>
            <a:ext cx="9867260" cy="620712"/>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a:lstStyle>
          <a:p>
            <a:pPr marL="0" marR="0" lvl="0" indent="0" algn="l" defTabSz="12192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rPr>
              <a:t>This trouble ignores deep learning?</a:t>
            </a:r>
            <a:endParaRPr kumimoji="0" lang="en-US" sz="32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j-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 y="2808288"/>
            <a:ext cx="12192000" cy="620712"/>
          </a:xfrm>
        </p:spPr>
        <p:txBody>
          <a:bodyPr/>
          <a:lstStyle/>
          <a:p>
            <a:pPr algn="ctr"/>
            <a:r>
              <a:rPr lang="en-US" altLang="zh-CN" sz="3200" dirty="0"/>
              <a:t>Frequency Principle</a:t>
            </a:r>
            <a:endParaRPr lang="en-US" dirty="0">
              <a:solidFill>
                <a:schemeClr val="tx2"/>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3200" dirty="0"/>
              <a:t>Training process of 1d example in spatial domain</a:t>
            </a:r>
            <a:endParaRPr lang="zh-CN" altLang="en-US" dirty="0"/>
          </a:p>
        </p:txBody>
      </p:sp>
      <p:sp>
        <p:nvSpPr>
          <p:cNvPr id="4" name="文本框 3"/>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Red:</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Blue:</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DNN fitting</a:t>
            </a:r>
          </a:p>
        </p:txBody>
      </p:sp>
      <p:pic>
        <p:nvPicPr>
          <p:cNvPr id="7" name="animationx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496" y="933964"/>
            <a:ext cx="7888660" cy="5256571"/>
          </a:xfrm>
          <a:prstGeom prst="rect">
            <a:avLst/>
          </a:prstGeom>
        </p:spPr>
      </p:pic>
      <p:sp>
        <p:nvSpPr>
          <p:cNvPr id="8" name="文本框 7"/>
          <p:cNvSpPr txBox="1"/>
          <p:nvPr/>
        </p:nvSpPr>
        <p:spPr>
          <a:xfrm>
            <a:off x="4639377" y="934277"/>
            <a:ext cx="41773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rPr>
              <a:t>From landscape to detail</a:t>
            </a:r>
            <a:endParaRPr kumimoji="0" lang="zh-CN" altLang="en-US" sz="24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endParaRPr>
          </a:p>
        </p:txBody>
      </p:sp>
      <p:sp>
        <p:nvSpPr>
          <p:cNvPr id="10" name="文本框 9"/>
          <p:cNvSpPr txBox="1"/>
          <p:nvPr/>
        </p:nvSpPr>
        <p:spPr>
          <a:xfrm>
            <a:off x="0" y="6362520"/>
            <a:ext cx="9550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[1]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Xiao, 1807.01251, ICONIP</a:t>
            </a:r>
            <a:r>
              <a:rPr kumimoji="0" lang="en-US" altLang="zh-CN"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[2]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Luo, Xiao, Ma, 1901.06523, CiCP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40508" y="1115775"/>
            <a:ext cx="6943021" cy="4626450"/>
          </a:xfrm>
          <a:prstGeom prst="rect">
            <a:avLst/>
          </a:prstGeom>
        </p:spPr>
      </p:pic>
      <p:sp>
        <p:nvSpPr>
          <p:cNvPr id="2" name="标题 1"/>
          <p:cNvSpPr>
            <a:spLocks noGrp="1"/>
          </p:cNvSpPr>
          <p:nvPr>
            <p:ph type="title"/>
          </p:nvPr>
        </p:nvSpPr>
        <p:spPr/>
        <p:txBody>
          <a:bodyPr/>
          <a:lstStyle/>
          <a:p>
            <a:r>
              <a:rPr lang="en-US" sz="3200" dirty="0"/>
              <a:t>Training process of 1d example in Fourier domain</a:t>
            </a:r>
            <a:endParaRPr lang="zh-CN" altLang="en-US" dirty="0"/>
          </a:p>
        </p:txBody>
      </p:sp>
      <p:sp>
        <p:nvSpPr>
          <p:cNvPr id="4" name="文本框 3"/>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Red:</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Blue:</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DNN fitting</a:t>
            </a:r>
          </a:p>
        </p:txBody>
      </p:sp>
      <p:sp>
        <p:nvSpPr>
          <p:cNvPr id="6" name="文本框 5"/>
          <p:cNvSpPr txBox="1"/>
          <p:nvPr/>
        </p:nvSpPr>
        <p:spPr>
          <a:xfrm>
            <a:off x="6015700" y="5665223"/>
            <a:ext cx="2454532"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Frequency</a:t>
            </a:r>
          </a:p>
        </p:txBody>
      </p:sp>
      <p:sp>
        <p:nvSpPr>
          <p:cNvPr id="8" name="文本框 7"/>
          <p:cNvSpPr txBox="1"/>
          <p:nvPr/>
        </p:nvSpPr>
        <p:spPr>
          <a:xfrm rot="16200000">
            <a:off x="2212812" y="3081218"/>
            <a:ext cx="1815881"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Amplitude</a:t>
            </a:r>
          </a:p>
        </p:txBody>
      </p:sp>
      <p:sp>
        <p:nvSpPr>
          <p:cNvPr id="3" name="文本框 2"/>
          <p:cNvSpPr txBox="1"/>
          <p:nvPr/>
        </p:nvSpPr>
        <p:spPr>
          <a:xfrm>
            <a:off x="1674796" y="934277"/>
            <a:ext cx="85857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Frequency principle: From low frequency to high frequency</a:t>
            </a:r>
            <a:endParaRPr kumimoji="0" lang="zh-CN" alt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
        <p:nvSpPr>
          <p:cNvPr id="9" name="文本框 8"/>
          <p:cNvSpPr txBox="1"/>
          <p:nvPr/>
        </p:nvSpPr>
        <p:spPr>
          <a:xfrm>
            <a:off x="0" y="6362520"/>
            <a:ext cx="9550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[1]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Xiao, 1807.01251, ICONIP</a:t>
            </a:r>
            <a:r>
              <a:rPr kumimoji="0" lang="en-US" altLang="zh-CN"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[2]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Luo, Xiao, Ma, 1901.06523, CiCP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p:cTn id="12" fill="hold" display="0">
                  <p:stCondLst>
                    <p:cond delay="indefinite"/>
                  </p:stCondLst>
                </p:cTn>
                <p:tgtEl>
                  <p:spTgt spid="5"/>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 name="COMMONDATA" val="eyJoZGlkIjoiYjhlNWEzMGU3MDA2NTBlZmI2YzNlOWU0NjNjMTdhN2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20.xml><?xml version="1.0" encoding="utf-8"?>
<p:tagLst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060,&quot;width&quot;:4829}"/>
</p:tagLst>
</file>

<file path=ppt/tags/tag39.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553,&quot;width&quot;:3671}"/>
</p:tagLst>
</file>

<file path=ppt/tags/tag42.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170,&quot;width&quot;:6816}"/>
</p:tagLst>
</file>

<file path=ppt/tags/tag4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450,&quot;width&quot;:3750}"/>
</p:tagLst>
</file>

<file path=ppt/tags/tag48.xml><?xml version="1.0" encoding="utf-8"?>
<p:tagLst xmlns:a="http://schemas.openxmlformats.org/drawingml/2006/main" xmlns:r="http://schemas.openxmlformats.org/officeDocument/2006/relationships" xmlns:p="http://schemas.openxmlformats.org/presentationml/2006/main">
  <p:tag name="TIMING" val="|54.3"/>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8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3135</Words>
  <Application>Microsoft Office PowerPoint</Application>
  <PresentationFormat>宽屏</PresentationFormat>
  <Paragraphs>546</Paragraphs>
  <Slides>115</Slides>
  <Notes>22</Notes>
  <HiddenSlides>0</HiddenSlides>
  <MMClips>3</MMClips>
  <ScaleCrop>false</ScaleCrop>
  <HeadingPairs>
    <vt:vector size="6" baseType="variant">
      <vt:variant>
        <vt:lpstr>已用的字体</vt:lpstr>
      </vt:variant>
      <vt:variant>
        <vt:i4>17</vt:i4>
      </vt:variant>
      <vt:variant>
        <vt:lpstr>主题</vt:lpstr>
      </vt:variant>
      <vt:variant>
        <vt:i4>20</vt:i4>
      </vt:variant>
      <vt:variant>
        <vt:lpstr>幻灯片标题</vt:lpstr>
      </vt:variant>
      <vt:variant>
        <vt:i4>115</vt:i4>
      </vt:variant>
    </vt:vector>
  </HeadingPairs>
  <TitlesOfParts>
    <vt:vector size="152" baseType="lpstr">
      <vt:lpstr>CMR10</vt:lpstr>
      <vt:lpstr>GillSans</vt:lpstr>
      <vt:lpstr>GillSans-Bold</vt:lpstr>
      <vt:lpstr>medium-content-serif-font</vt:lpstr>
      <vt:lpstr>NimbusRomNo9L-Medi</vt:lpstr>
      <vt:lpstr>等线</vt:lpstr>
      <vt:lpstr>等线 Light</vt:lpstr>
      <vt:lpstr>黑体</vt:lpstr>
      <vt:lpstr>宋体</vt:lpstr>
      <vt:lpstr>微软雅黑</vt:lpstr>
      <vt:lpstr>Arial</vt:lpstr>
      <vt:lpstr>Book Antiqua</vt:lpstr>
      <vt:lpstr>Calibri</vt:lpstr>
      <vt:lpstr>Calibri Light</vt:lpstr>
      <vt:lpstr>Cambria Math</vt:lpstr>
      <vt:lpstr>Helvetica</vt:lpstr>
      <vt:lpstr>Times New Roman</vt:lpstr>
      <vt:lpstr>自定义设计方案</vt:lpstr>
      <vt:lpstr>2016-VI主题</vt:lpstr>
      <vt:lpstr>1_2016-VI主题</vt:lpstr>
      <vt:lpstr>1_自定义设计方案</vt:lpstr>
      <vt:lpstr>2_自定义设计方案</vt:lpstr>
      <vt:lpstr>Office Theme</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15_Office 主题​​</vt:lpstr>
      <vt:lpstr>10_自定义设计方案</vt:lpstr>
      <vt:lpstr>1_Office 主题​​</vt:lpstr>
      <vt:lpstr>11_自定义设计方案</vt:lpstr>
      <vt:lpstr>2_Office 主题​​</vt:lpstr>
      <vt:lpstr>3_Office 主题​​</vt:lpstr>
      <vt:lpstr>12_自定义设计方案</vt:lpstr>
      <vt:lpstr>深度学习基本知识</vt:lpstr>
      <vt:lpstr>主要内容</vt:lpstr>
      <vt:lpstr>全连接网络 Fully-connected Neural Network</vt:lpstr>
      <vt:lpstr>PowerPoint 演示文稿</vt:lpstr>
      <vt:lpstr>PowerPoint 演示文稿</vt:lpstr>
      <vt:lpstr>卷积神经网络 Convolution Neural Network</vt:lpstr>
      <vt:lpstr>PowerPoint 演示文稿</vt:lpstr>
      <vt:lpstr>各种不变性</vt:lpstr>
      <vt:lpstr>幂律衰减和指数衰减</vt:lpstr>
      <vt:lpstr>2维图片的频率图</vt:lpstr>
      <vt:lpstr>Power spectrum in one circle</vt:lpstr>
      <vt:lpstr>关联、互信息</vt:lpstr>
      <vt:lpstr>需要多少数据才能学到非关联的信息</vt:lpstr>
      <vt:lpstr>PowerPoint 演示文稿</vt:lpstr>
      <vt:lpstr>Feature extraction in brain</vt:lpstr>
      <vt:lpstr>Feature extraction in brain</vt:lpstr>
      <vt:lpstr>Visual Path</vt:lpstr>
      <vt:lpstr>Hubel &amp; Wiesel model</vt:lpstr>
      <vt:lpstr>What a image looks like</vt:lpstr>
      <vt:lpstr>卷积运算</vt:lpstr>
      <vt:lpstr>卷积</vt:lpstr>
      <vt:lpstr>卷积神经网络 CNN</vt:lpstr>
      <vt:lpstr>卷积核</vt:lpstr>
      <vt:lpstr>卷积核</vt:lpstr>
      <vt:lpstr>卷积核</vt:lpstr>
      <vt:lpstr>补0  Zero Padding</vt:lpstr>
      <vt:lpstr>跨步  stride(i, j)</vt:lpstr>
      <vt:lpstr>例子</vt:lpstr>
      <vt:lpstr>Same Padding &amp; Valid Padding</vt:lpstr>
      <vt:lpstr>多通道 Multiple channel</vt:lpstr>
      <vt:lpstr>池化 Pooling</vt:lpstr>
      <vt:lpstr>Softmax</vt:lpstr>
      <vt:lpstr>卷积神经网络 CNN</vt:lpstr>
      <vt:lpstr>手动构建一个CNN</vt:lpstr>
      <vt:lpstr>手动构建一个CNN</vt:lpstr>
      <vt:lpstr>Pooling 怎么做梯度下降</vt:lpstr>
      <vt:lpstr>理解CNN</vt:lpstr>
      <vt:lpstr>残差神经网络 Residual Neural Network</vt:lpstr>
      <vt:lpstr>Slide information</vt:lpstr>
      <vt:lpstr>退化问题</vt:lpstr>
      <vt:lpstr>退化问题</vt:lpstr>
      <vt:lpstr>梯度消失</vt:lpstr>
      <vt:lpstr>sigmoid函数饱和</vt:lpstr>
      <vt:lpstr>残差网络</vt:lpstr>
      <vt:lpstr>残差网络</vt:lpstr>
      <vt:lpstr>实验过程</vt:lpstr>
      <vt:lpstr>实验过程</vt:lpstr>
      <vt:lpstr>实验过程</vt:lpstr>
      <vt:lpstr>实验结论</vt:lpstr>
      <vt:lpstr>DenseNet</vt:lpstr>
      <vt:lpstr>一点理解</vt:lpstr>
      <vt:lpstr>损失函数</vt:lpstr>
      <vt:lpstr>PowerPoint 演示文稿</vt:lpstr>
      <vt:lpstr>PowerPoint 演示文稿</vt:lpstr>
      <vt:lpstr>PowerPoint 演示文稿</vt:lpstr>
      <vt:lpstr>优化方法</vt:lpstr>
      <vt:lpstr>PowerPoint 演示文稿</vt:lpstr>
      <vt:lpstr>PowerPoint 演示文稿</vt:lpstr>
      <vt:lpstr>PowerPoint 演示文稿</vt:lpstr>
      <vt:lpstr>PowerPoint 演示文稿</vt:lpstr>
      <vt:lpstr>泛化问题介绍</vt:lpstr>
      <vt:lpstr>Start from traditional generalization gap</vt:lpstr>
      <vt:lpstr>神经网络的情况如何呢？</vt:lpstr>
      <vt:lpstr>Is NN really so complex?</vt:lpstr>
      <vt:lpstr>PowerPoint 演示文稿</vt:lpstr>
      <vt:lpstr>A generalization puzzle arises in deep learning</vt:lpstr>
      <vt:lpstr>Is NN really so complex in practice?</vt:lpstr>
      <vt:lpstr>PowerPoint 演示文稿</vt:lpstr>
      <vt:lpstr>PowerPoint 演示文稿</vt:lpstr>
      <vt:lpstr>Simple bias in practice</vt:lpstr>
      <vt:lpstr>现象驱动的理论研究 Artificial Neural Science</vt:lpstr>
      <vt:lpstr>“平平无奇”的深度神经网络（DNN）</vt:lpstr>
      <vt:lpstr>神经网络越来越大</vt:lpstr>
      <vt:lpstr>为什么要发展理论</vt:lpstr>
      <vt:lpstr>PowerPoint 演示文稿</vt:lpstr>
      <vt:lpstr>PowerPoint 演示文稿</vt:lpstr>
      <vt:lpstr>好的理论有哪些特点</vt:lpstr>
      <vt:lpstr>泛化谜团</vt:lpstr>
      <vt:lpstr>Simplicity is important</vt:lpstr>
      <vt:lpstr>Simplicity is important</vt:lpstr>
      <vt:lpstr>一维拟合</vt:lpstr>
      <vt:lpstr>Long-standing problems</vt:lpstr>
      <vt:lpstr>哪些因素会影响泛化？</vt:lpstr>
      <vt:lpstr>初始化</vt:lpstr>
      <vt:lpstr>batch size</vt:lpstr>
      <vt:lpstr>dropout</vt:lpstr>
      <vt:lpstr>神经网络的结构</vt:lpstr>
      <vt:lpstr>优化器</vt:lpstr>
      <vt:lpstr>目标函数的频率</vt:lpstr>
      <vt:lpstr>有意思的现象</vt:lpstr>
      <vt:lpstr>Long-standing problems</vt:lpstr>
      <vt:lpstr>Overparameterization puzzle</vt:lpstr>
      <vt:lpstr>Is NN really so complex?</vt:lpstr>
      <vt:lpstr>PowerPoint 演示文稿</vt:lpstr>
      <vt:lpstr>Start from traditional generalization gap</vt:lpstr>
      <vt:lpstr>Overparameterization puzzle</vt:lpstr>
      <vt:lpstr>Frequency Principle</vt:lpstr>
      <vt:lpstr>Training process of 1d example in spatial domain</vt:lpstr>
      <vt:lpstr>Training process of 1d example in Fourier domain</vt:lpstr>
      <vt:lpstr>Important problems in this field </vt:lpstr>
      <vt:lpstr>2d data</vt:lpstr>
      <vt:lpstr>2d data</vt:lpstr>
      <vt:lpstr>Lottery ticket hypothesis</vt:lpstr>
      <vt:lpstr>Lottery ticket hypothesis</vt:lpstr>
      <vt:lpstr>Edge of stability</vt:lpstr>
      <vt:lpstr>Edge of stability</vt:lpstr>
      <vt:lpstr>Sharpness effect</vt:lpstr>
      <vt:lpstr>Sharpness effect</vt:lpstr>
      <vt:lpstr>Experiment list</vt:lpstr>
      <vt:lpstr>Experiment list</vt:lpstr>
      <vt:lpstr>1d cross section</vt:lpstr>
      <vt:lpstr>Condensation 凝聚现象</vt:lpstr>
      <vt:lpstr>Condensation </vt:lpstr>
      <vt:lpstr>版式类型</vt:lpstr>
      <vt:lpstr>字体与配色</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李一</dc:creator>
  <cp:lastModifiedBy>zhiqin xu</cp:lastModifiedBy>
  <cp:revision>411</cp:revision>
  <cp:lastPrinted>2017-10-17T16:00:00Z</cp:lastPrinted>
  <dcterms:created xsi:type="dcterms:W3CDTF">2017-10-17T16:00:00Z</dcterms:created>
  <dcterms:modified xsi:type="dcterms:W3CDTF">2024-02-28T12:11:46Z</dcterms:modified>
  <cp:category>work report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ICV">
    <vt:lpwstr>F05C719DE79144439B89ED04A73DA80F_12</vt:lpwstr>
  </property>
  <property fmtid="{D5CDD505-2E9C-101B-9397-08002B2CF9AE}" pid="4" name="KSOProductBuildVer">
    <vt:lpwstr>2052-12.1.0.16250</vt:lpwstr>
  </property>
</Properties>
</file>